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1" r:id="rId2"/>
    <p:sldId id="1030" r:id="rId3"/>
    <p:sldId id="284" r:id="rId4"/>
    <p:sldId id="285" r:id="rId5"/>
    <p:sldId id="286" r:id="rId6"/>
    <p:sldId id="287" r:id="rId7"/>
    <p:sldId id="1029" r:id="rId8"/>
    <p:sldId id="1027" r:id="rId9"/>
    <p:sldId id="1025" r:id="rId10"/>
    <p:sldId id="1026" r:id="rId11"/>
    <p:sldId id="261" r:id="rId12"/>
    <p:sldId id="300" r:id="rId13"/>
    <p:sldId id="291" r:id="rId14"/>
    <p:sldId id="292" r:id="rId15"/>
    <p:sldId id="293" r:id="rId16"/>
    <p:sldId id="294" r:id="rId17"/>
    <p:sldId id="295" r:id="rId18"/>
    <p:sldId id="297" r:id="rId19"/>
    <p:sldId id="298" r:id="rId20"/>
    <p:sldId id="1024" r:id="rId21"/>
    <p:sldId id="1031" r:id="rId22"/>
  </p:sldIdLst>
  <p:sldSz cx="9144000" cy="6858000" type="screen4x3"/>
  <p:notesSz cx="6858000" cy="994568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E1"/>
    <a:srgbClr val="CC33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258" y="67"/>
      </p:cViewPr>
      <p:guideLst>
        <p:guide orient="horz" pos="2160"/>
        <p:guide pos="2880"/>
      </p:guideLst>
    </p:cSldViewPr>
  </p:slideViewPr>
  <p:notesTextViewPr>
    <p:cViewPr>
      <p:scale>
        <a:sx n="100" d="100"/>
        <a:sy n="100" d="100"/>
      </p:scale>
      <p:origin x="0" y="0"/>
    </p:cViewPr>
  </p:notesTextViewPr>
  <p:notesViewPr>
    <p:cSldViewPr>
      <p:cViewPr>
        <p:scale>
          <a:sx n="160" d="100"/>
          <a:sy n="160" d="100"/>
        </p:scale>
        <p:origin x="1027" y="-25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E2D33BBD-6986-4E1C-9998-55F2C7D04F0F}" type="datetimeFigureOut">
              <a:rPr lang="it-IT" smtClean="0"/>
              <a:t>29/08/2026</a:t>
            </a:fld>
            <a:endParaRPr lang="it-IT"/>
          </a:p>
        </p:txBody>
      </p:sp>
      <p:sp>
        <p:nvSpPr>
          <p:cNvPr id="4" name="Segnaposto immagine diapositiva 3"/>
          <p:cNvSpPr>
            <a:spLocks noGrp="1" noRot="1" noChangeAspect="1"/>
          </p:cNvSpPr>
          <p:nvPr>
            <p:ph type="sldImg" idx="2"/>
          </p:nvPr>
        </p:nvSpPr>
        <p:spPr>
          <a:xfrm>
            <a:off x="1190625" y="1243013"/>
            <a:ext cx="4476750" cy="3357562"/>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D90E066D-22E4-4184-B00F-79D1E0E8B8C6}" type="slidenum">
              <a:rPr lang="it-IT" smtClean="0"/>
              <a:t>‹N›</a:t>
            </a:fld>
            <a:endParaRPr lang="it-IT"/>
          </a:p>
        </p:txBody>
      </p:sp>
    </p:spTree>
    <p:extLst>
      <p:ext uri="{BB962C8B-B14F-4D97-AF65-F5344CB8AC3E}">
        <p14:creationId xmlns:p14="http://schemas.microsoft.com/office/powerpoint/2010/main" val="3714466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r>
              <a:rPr lang="it-IT" b="1" dirty="0"/>
              <a:t>Secondo Principio (Direzione dei processi) </a:t>
            </a:r>
            <a:r>
              <a:rPr lang="it-IT" dirty="0"/>
              <a:t>Alcuni processi avvengono spontaneamente in una direzione ma non nell'altra (ad esempio, il calore passa dal corpo caldo a quello freddo, mai viceversa).</a:t>
            </a:r>
          </a:p>
          <a:p>
            <a:pPr algn="just"/>
            <a:r>
              <a:rPr lang="it-IT" dirty="0"/>
              <a:t>L'</a:t>
            </a:r>
            <a:r>
              <a:rPr lang="it-IT" b="1" dirty="0"/>
              <a:t>entropia</a:t>
            </a:r>
            <a:r>
              <a:rPr lang="it-IT" dirty="0"/>
              <a:t> di un sistema isolato tende sempre ad aumentare. Ogni volta che trasformiamo energia, una parte viene inevitabilmente persa sotto forma di calore inutilizzabile (attrito, dispersioni termiche).</a:t>
            </a:r>
          </a:p>
          <a:p>
            <a:pPr algn="just"/>
            <a:endParaRPr lang="it-IT" dirty="0"/>
          </a:p>
          <a:p>
            <a:pPr algn="just"/>
            <a:r>
              <a:rPr lang="it-IT" b="1" dirty="0"/>
              <a:t>Terzo principio (Zero Assoluto): M</a:t>
            </a:r>
            <a:r>
              <a:rPr lang="it-IT" dirty="0"/>
              <a:t>an mano che ci si avvicina a questa temperatura, )-273,15° C) diventa sempre più difficile estrarre calore, rendendo il raggiungimento effettivo dello zero un limite irraggiungibile.</a:t>
            </a:r>
          </a:p>
        </p:txBody>
      </p:sp>
      <p:sp>
        <p:nvSpPr>
          <p:cNvPr id="4" name="Segnaposto numero diapositiva 3"/>
          <p:cNvSpPr>
            <a:spLocks noGrp="1"/>
          </p:cNvSpPr>
          <p:nvPr>
            <p:ph type="sldNum" sz="quarter" idx="5"/>
          </p:nvPr>
        </p:nvSpPr>
        <p:spPr/>
        <p:txBody>
          <a:bodyPr/>
          <a:lstStyle/>
          <a:p>
            <a:fld id="{D90E066D-22E4-4184-B00F-79D1E0E8B8C6}" type="slidenum">
              <a:rPr lang="it-IT" smtClean="0"/>
              <a:t>3</a:t>
            </a:fld>
            <a:endParaRPr lang="it-IT"/>
          </a:p>
        </p:txBody>
      </p:sp>
    </p:spTree>
    <p:extLst>
      <p:ext uri="{BB962C8B-B14F-4D97-AF65-F5344CB8AC3E}">
        <p14:creationId xmlns:p14="http://schemas.microsoft.com/office/powerpoint/2010/main" val="1987573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F49D355-16BD-4E45-BD9A-5EA878CF7CBD}" type="datetimeFigureOut">
              <a:rPr lang="it-IT" smtClean="0"/>
              <a:t>29/08/2026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F49D355-16BD-4E45-BD9A-5EA878CF7CBD}" type="datetimeFigureOut">
              <a:rPr lang="it-IT" smtClean="0"/>
              <a:t>29/08/2026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7F49D355-16BD-4E45-BD9A-5EA878CF7CBD}" type="datetimeFigureOut">
              <a:rPr lang="it-IT" smtClean="0"/>
              <a:t>29/08/2026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F49D355-16BD-4E45-BD9A-5EA878CF7CBD}" type="datetimeFigureOut">
              <a:rPr lang="it-IT" smtClean="0"/>
              <a:t>29/08/2026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F49D355-16BD-4E45-BD9A-5EA878CF7CBD}" type="datetimeFigureOut">
              <a:rPr lang="it-IT" smtClean="0"/>
              <a:t>29/08/2026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7F49D355-16BD-4E45-BD9A-5EA878CF7CBD}" type="datetimeFigureOut">
              <a:rPr lang="it-IT" smtClean="0"/>
              <a:t>29/08/2026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F49D355-16BD-4E45-BD9A-5EA878CF7CBD}" type="datetimeFigureOut">
              <a:rPr lang="it-IT" smtClean="0"/>
              <a:t>29/08/2026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7F49D355-16BD-4E45-BD9A-5EA878CF7CBD}" type="datetimeFigureOut">
              <a:rPr lang="it-IT" smtClean="0"/>
              <a:t>29/08/2026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7F49D355-16BD-4E45-BD9A-5EA878CF7CBD}" type="datetimeFigureOut">
              <a:rPr lang="it-IT" smtClean="0"/>
              <a:t>29/08/2026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F49D355-16BD-4E45-BD9A-5EA878CF7CBD}" type="datetimeFigureOut">
              <a:rPr lang="it-IT" smtClean="0"/>
              <a:t>29/08/2026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F49D355-16BD-4E45-BD9A-5EA878CF7CBD}" type="datetimeFigureOut">
              <a:rPr lang="it-IT" smtClean="0"/>
              <a:t>29/08/2026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9D355-16BD-4E45-BD9A-5EA878CF7CBD}" type="datetimeFigureOut">
              <a:rPr lang="it-IT" smtClean="0"/>
              <a:t>29/08/2026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41E1B-4F70-4964-A407-84C68BE8251C}"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348698-6B85-E5F3-0C0E-EC2C850B82B0}"/>
              </a:ext>
            </a:extLst>
          </p:cNvPr>
          <p:cNvSpPr>
            <a:spLocks noGrp="1"/>
          </p:cNvSpPr>
          <p:nvPr>
            <p:ph type="ctrTitle"/>
          </p:nvPr>
        </p:nvSpPr>
        <p:spPr>
          <a:xfrm>
            <a:off x="685800" y="404664"/>
            <a:ext cx="7772400" cy="1089505"/>
          </a:xfrm>
        </p:spPr>
        <p:txBody>
          <a:bodyPr>
            <a:noAutofit/>
          </a:bodyPr>
          <a:lstStyle/>
          <a:p>
            <a:r>
              <a:rPr lang="it-IT" sz="6800" b="1" dirty="0">
                <a:solidFill>
                  <a:srgbClr val="002060"/>
                </a:solidFill>
                <a:latin typeface="+mn-lt"/>
              </a:rPr>
              <a:t>Energia</a:t>
            </a:r>
          </a:p>
        </p:txBody>
      </p:sp>
      <p:pic>
        <p:nvPicPr>
          <p:cNvPr id="5" name="Immagine 4">
            <a:extLst>
              <a:ext uri="{FF2B5EF4-FFF2-40B4-BE49-F238E27FC236}">
                <a16:creationId xmlns:a16="http://schemas.microsoft.com/office/drawing/2014/main" id="{E10A4621-5CC6-A0F1-A058-2796D8C4D9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1772816"/>
            <a:ext cx="7134603" cy="3982104"/>
          </a:xfrm>
          <a:prstGeom prst="rect">
            <a:avLst/>
          </a:prstGeom>
          <a:ln>
            <a:noFill/>
          </a:ln>
          <a:effectLst>
            <a:outerShdw blurRad="292100" dist="139700" dir="2700000" algn="tl" rotWithShape="0">
              <a:srgbClr val="333333">
                <a:alpha val="65000"/>
              </a:srgbClr>
            </a:outerShdw>
          </a:effectLst>
        </p:spPr>
      </p:pic>
      <p:sp>
        <p:nvSpPr>
          <p:cNvPr id="4" name="CasellaDiTesto 3">
            <a:extLst>
              <a:ext uri="{FF2B5EF4-FFF2-40B4-BE49-F238E27FC236}">
                <a16:creationId xmlns:a16="http://schemas.microsoft.com/office/drawing/2014/main" id="{759FF4A3-299E-005D-201A-55104356606B}"/>
              </a:ext>
            </a:extLst>
          </p:cNvPr>
          <p:cNvSpPr txBox="1"/>
          <p:nvPr/>
        </p:nvSpPr>
        <p:spPr>
          <a:xfrm>
            <a:off x="395536" y="6237312"/>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spTree>
    <p:extLst>
      <p:ext uri="{BB962C8B-B14F-4D97-AF65-F5344CB8AC3E}">
        <p14:creationId xmlns:p14="http://schemas.microsoft.com/office/powerpoint/2010/main" val="1666662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24ADB-0527-CC38-13ED-694466CF450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6BE29F7-886E-53F6-A28F-FECA54239FFD}"/>
              </a:ext>
            </a:extLst>
          </p:cNvPr>
          <p:cNvSpPr>
            <a:spLocks noGrp="1"/>
          </p:cNvSpPr>
          <p:nvPr>
            <p:ph type="ctrTitle"/>
          </p:nvPr>
        </p:nvSpPr>
        <p:spPr>
          <a:xfrm>
            <a:off x="708693" y="202857"/>
            <a:ext cx="7772400" cy="742178"/>
          </a:xfrm>
        </p:spPr>
        <p:txBody>
          <a:bodyPr>
            <a:normAutofit fontScale="90000"/>
          </a:bodyPr>
          <a:lstStyle/>
          <a:p>
            <a:r>
              <a:rPr lang="it-IT" sz="5400" b="1" dirty="0">
                <a:solidFill>
                  <a:srgbClr val="002060"/>
                </a:solidFill>
                <a:latin typeface="+mn-lt"/>
                <a:cs typeface="Arial" panose="020B0604020202020204" pitchFamily="34" charset="0"/>
              </a:rPr>
              <a:t>L’energia</a:t>
            </a:r>
          </a:p>
        </p:txBody>
      </p:sp>
      <p:sp>
        <p:nvSpPr>
          <p:cNvPr id="3" name="Sottotitolo 2">
            <a:extLst>
              <a:ext uri="{FF2B5EF4-FFF2-40B4-BE49-F238E27FC236}">
                <a16:creationId xmlns:a16="http://schemas.microsoft.com/office/drawing/2014/main" id="{1E178E32-FB03-A65C-037B-ACCBD1943F14}"/>
              </a:ext>
            </a:extLst>
          </p:cNvPr>
          <p:cNvSpPr>
            <a:spLocks noGrp="1"/>
          </p:cNvSpPr>
          <p:nvPr>
            <p:ph type="subTitle" idx="1"/>
          </p:nvPr>
        </p:nvSpPr>
        <p:spPr>
          <a:xfrm>
            <a:off x="504932" y="1084960"/>
            <a:ext cx="8179922" cy="2256656"/>
          </a:xfrm>
        </p:spPr>
        <p:txBody>
          <a:bodyPr>
            <a:noAutofit/>
          </a:bodyPr>
          <a:lstStyle/>
          <a:p>
            <a:pPr marL="457200" indent="-457200" algn="just">
              <a:buFont typeface="Wingdings" panose="05000000000000000000" pitchFamily="2" charset="2"/>
              <a:buChar char="ü"/>
            </a:pPr>
            <a:r>
              <a:rPr lang="it-IT" sz="2200" i="1" dirty="0">
                <a:solidFill>
                  <a:srgbClr val="002060"/>
                </a:solidFill>
                <a:cs typeface="Arial" panose="020B0604020202020204" pitchFamily="34" charset="0"/>
              </a:rPr>
              <a:t>È la capacità di un corpo o di un sistema di compiere un lavoro. </a:t>
            </a:r>
          </a:p>
          <a:p>
            <a:pPr marL="457200" indent="-457200" algn="just">
              <a:buFont typeface="Wingdings" panose="05000000000000000000" pitchFamily="2" charset="2"/>
              <a:buChar char="ü"/>
            </a:pPr>
            <a:r>
              <a:rPr lang="it-IT" sz="2200" i="1" dirty="0">
                <a:solidFill>
                  <a:srgbClr val="002060"/>
                </a:solidFill>
                <a:cs typeface="Arial" panose="020B0604020202020204" pitchFamily="34" charset="0"/>
              </a:rPr>
              <a:t>Non si vede, ma se ne vedono gli effetti.</a:t>
            </a:r>
          </a:p>
          <a:p>
            <a:pPr marL="457200" indent="-457200" algn="just">
              <a:buFont typeface="Wingdings" panose="05000000000000000000" pitchFamily="2" charset="2"/>
              <a:buChar char="ü"/>
            </a:pPr>
            <a:r>
              <a:rPr lang="it-IT" sz="2200" i="1" dirty="0">
                <a:solidFill>
                  <a:srgbClr val="002060"/>
                </a:solidFill>
                <a:cs typeface="Arial" panose="020B0604020202020204" pitchFamily="34" charset="0"/>
              </a:rPr>
              <a:t>Non si crea e non si distrugge, ma si trasforma da una forma all'altra.</a:t>
            </a:r>
          </a:p>
        </p:txBody>
      </p:sp>
      <p:sp>
        <p:nvSpPr>
          <p:cNvPr id="6" name="CasellaDiTesto 5">
            <a:extLst>
              <a:ext uri="{FF2B5EF4-FFF2-40B4-BE49-F238E27FC236}">
                <a16:creationId xmlns:a16="http://schemas.microsoft.com/office/drawing/2014/main" id="{AB8BBDBF-BA8E-8F54-10AB-9C4EBF747A60}"/>
              </a:ext>
            </a:extLst>
          </p:cNvPr>
          <p:cNvSpPr txBox="1"/>
          <p:nvPr/>
        </p:nvSpPr>
        <p:spPr>
          <a:xfrm>
            <a:off x="395536" y="6237312"/>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sp>
        <p:nvSpPr>
          <p:cNvPr id="4" name="CasellaDiTesto 3">
            <a:extLst>
              <a:ext uri="{FF2B5EF4-FFF2-40B4-BE49-F238E27FC236}">
                <a16:creationId xmlns:a16="http://schemas.microsoft.com/office/drawing/2014/main" id="{2675620D-D632-D982-FA0B-4B1123848D59}"/>
              </a:ext>
            </a:extLst>
          </p:cNvPr>
          <p:cNvSpPr txBox="1"/>
          <p:nvPr/>
        </p:nvSpPr>
        <p:spPr>
          <a:xfrm>
            <a:off x="669032" y="2924944"/>
            <a:ext cx="4229472" cy="2600712"/>
          </a:xfrm>
          <a:prstGeom prst="rect">
            <a:avLst/>
          </a:prstGeom>
          <a:noFill/>
        </p:spPr>
        <p:txBody>
          <a:bodyPr wrap="square" rtlCol="0">
            <a:spAutoFit/>
          </a:bodyPr>
          <a:lstStyle/>
          <a:p>
            <a:pPr algn="ctr"/>
            <a:r>
              <a:rPr lang="it-IT" sz="2200" b="1" dirty="0">
                <a:solidFill>
                  <a:srgbClr val="002060"/>
                </a:solidFill>
              </a:rPr>
              <a:t>Forme di energia</a:t>
            </a:r>
          </a:p>
          <a:p>
            <a:pPr algn="ctr"/>
            <a:endParaRPr lang="it-IT" sz="900" b="1" dirty="0">
              <a:solidFill>
                <a:srgbClr val="002060"/>
              </a:solidFill>
            </a:endParaRPr>
          </a:p>
          <a:p>
            <a:pPr marL="342900" indent="-342900">
              <a:buFont typeface="Wingdings" panose="05000000000000000000" pitchFamily="2" charset="2"/>
              <a:buChar char="§"/>
            </a:pPr>
            <a:r>
              <a:rPr lang="it-IT" sz="2200" dirty="0">
                <a:solidFill>
                  <a:srgbClr val="002060"/>
                </a:solidFill>
              </a:rPr>
              <a:t>Potenziale</a:t>
            </a:r>
          </a:p>
          <a:p>
            <a:pPr marL="342900" indent="-342900">
              <a:buFont typeface="Wingdings" panose="05000000000000000000" pitchFamily="2" charset="2"/>
              <a:buChar char="§"/>
            </a:pPr>
            <a:r>
              <a:rPr lang="it-IT" sz="2200" dirty="0">
                <a:solidFill>
                  <a:srgbClr val="002060"/>
                </a:solidFill>
              </a:rPr>
              <a:t>Cinetica </a:t>
            </a:r>
          </a:p>
          <a:p>
            <a:pPr marL="342900" indent="-342900">
              <a:buFont typeface="Wingdings" panose="05000000000000000000" pitchFamily="2" charset="2"/>
              <a:buChar char="§"/>
            </a:pPr>
            <a:r>
              <a:rPr lang="it-IT" sz="2200" dirty="0">
                <a:solidFill>
                  <a:srgbClr val="002060"/>
                </a:solidFill>
              </a:rPr>
              <a:t>Elettrica</a:t>
            </a:r>
          </a:p>
          <a:p>
            <a:pPr marL="342900" indent="-342900">
              <a:buFont typeface="Wingdings" panose="05000000000000000000" pitchFamily="2" charset="2"/>
              <a:buChar char="§"/>
            </a:pPr>
            <a:r>
              <a:rPr lang="it-IT" sz="2200" dirty="0">
                <a:solidFill>
                  <a:srgbClr val="002060"/>
                </a:solidFill>
              </a:rPr>
              <a:t>Chimica </a:t>
            </a:r>
          </a:p>
          <a:p>
            <a:pPr marL="342900" indent="-342900">
              <a:buFont typeface="Wingdings" panose="05000000000000000000" pitchFamily="2" charset="2"/>
              <a:buChar char="§"/>
            </a:pPr>
            <a:r>
              <a:rPr lang="it-IT" sz="2200" dirty="0">
                <a:solidFill>
                  <a:srgbClr val="002060"/>
                </a:solidFill>
              </a:rPr>
              <a:t>Elettromagnetica</a:t>
            </a:r>
          </a:p>
          <a:p>
            <a:pPr marL="342900" indent="-342900">
              <a:buFont typeface="Wingdings" panose="05000000000000000000" pitchFamily="2" charset="2"/>
              <a:buChar char="§"/>
            </a:pPr>
            <a:r>
              <a:rPr lang="it-IT" sz="2200" dirty="0">
                <a:solidFill>
                  <a:srgbClr val="002060"/>
                </a:solidFill>
              </a:rPr>
              <a:t>Termica</a:t>
            </a:r>
          </a:p>
        </p:txBody>
      </p:sp>
      <p:pic>
        <p:nvPicPr>
          <p:cNvPr id="8" name="Immagine 7">
            <a:extLst>
              <a:ext uri="{FF2B5EF4-FFF2-40B4-BE49-F238E27FC236}">
                <a16:creationId xmlns:a16="http://schemas.microsoft.com/office/drawing/2014/main" id="{AC76A1E5-14C0-BAC4-A852-04268CF2B907}"/>
              </a:ext>
            </a:extLst>
          </p:cNvPr>
          <p:cNvPicPr>
            <a:picLocks noChangeAspect="1"/>
          </p:cNvPicPr>
          <p:nvPr/>
        </p:nvPicPr>
        <p:blipFill>
          <a:blip r:embed="rId2" cstate="print">
            <a:extLst>
              <a:ext uri="{28A0092B-C50C-407E-A947-70E740481C1C}">
                <a14:useLocalDpi xmlns:a14="http://schemas.microsoft.com/office/drawing/2010/main" val="0"/>
              </a:ext>
            </a:extLst>
          </a:blip>
          <a:srcRect t="14370" r="47630"/>
          <a:stretch>
            <a:fillRect/>
          </a:stretch>
        </p:blipFill>
        <p:spPr>
          <a:xfrm>
            <a:off x="4524518" y="2636912"/>
            <a:ext cx="4229472" cy="3879407"/>
          </a:xfrm>
          <a:prstGeom prst="rect">
            <a:avLst/>
          </a:prstGeom>
        </p:spPr>
      </p:pic>
    </p:spTree>
    <p:extLst>
      <p:ext uri="{BB962C8B-B14F-4D97-AF65-F5344CB8AC3E}">
        <p14:creationId xmlns:p14="http://schemas.microsoft.com/office/powerpoint/2010/main" val="215909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8F9AF8A-5BFD-17B6-B8AB-0BFF4E06A144}"/>
              </a:ext>
            </a:extLst>
          </p:cNvPr>
          <p:cNvSpPr>
            <a:spLocks noGrp="1"/>
          </p:cNvSpPr>
          <p:nvPr>
            <p:ph idx="1"/>
          </p:nvPr>
        </p:nvSpPr>
        <p:spPr>
          <a:xfrm>
            <a:off x="611560" y="1258071"/>
            <a:ext cx="8229600" cy="4248472"/>
          </a:xfrm>
        </p:spPr>
        <p:txBody>
          <a:bodyPr>
            <a:normAutofit lnSpcReduction="10000"/>
          </a:bodyPr>
          <a:lstStyle/>
          <a:p>
            <a:pPr marL="0" indent="0">
              <a:buNone/>
            </a:pPr>
            <a:r>
              <a:rPr lang="it-IT" sz="2200" b="1" dirty="0">
                <a:solidFill>
                  <a:srgbClr val="002060"/>
                </a:solidFill>
              </a:rPr>
              <a:t>1° Principio della termodinamica (Conservazione dell’energia)</a:t>
            </a:r>
          </a:p>
          <a:p>
            <a:pPr marL="0" indent="0" algn="just">
              <a:buNone/>
            </a:pPr>
            <a:r>
              <a:rPr lang="it-IT" sz="2200" dirty="0">
                <a:solidFill>
                  <a:srgbClr val="002060"/>
                </a:solidFill>
              </a:rPr>
              <a:t>Nella transizione da una forma di energia a un’altra, la quantità di energia rimane invariata.</a:t>
            </a:r>
          </a:p>
          <a:p>
            <a:pPr marL="0" indent="0">
              <a:buNone/>
            </a:pPr>
            <a:endParaRPr lang="it-IT" sz="2200" dirty="0">
              <a:solidFill>
                <a:srgbClr val="002060"/>
              </a:solidFill>
            </a:endParaRPr>
          </a:p>
          <a:p>
            <a:pPr marL="0" indent="0">
              <a:buNone/>
            </a:pPr>
            <a:r>
              <a:rPr lang="it-IT" sz="2200" b="1" dirty="0">
                <a:solidFill>
                  <a:srgbClr val="002060"/>
                </a:solidFill>
              </a:rPr>
              <a:t>2° Principio della Termodinamica (Direzione di processi)</a:t>
            </a:r>
          </a:p>
          <a:p>
            <a:pPr marL="0" indent="0" algn="just">
              <a:buNone/>
            </a:pPr>
            <a:r>
              <a:rPr lang="it-IT" sz="2200" dirty="0">
                <a:solidFill>
                  <a:srgbClr val="002060"/>
                </a:solidFill>
              </a:rPr>
              <a:t>A ogni trasformazione l’energia tende a disperdersi e a degradarsi in </a:t>
            </a:r>
            <a:r>
              <a:rPr lang="it-IT" sz="2200" b="1" dirty="0">
                <a:solidFill>
                  <a:srgbClr val="002060"/>
                </a:solidFill>
              </a:rPr>
              <a:t>calore diffuso</a:t>
            </a:r>
            <a:r>
              <a:rPr lang="it-IT" sz="2200" dirty="0">
                <a:solidFill>
                  <a:srgbClr val="002060"/>
                </a:solidFill>
              </a:rPr>
              <a:t>, aumentando il disordine del sistema, cioè la sua </a:t>
            </a:r>
            <a:r>
              <a:rPr lang="it-IT" sz="2200" b="1" dirty="0">
                <a:solidFill>
                  <a:srgbClr val="002060"/>
                </a:solidFill>
              </a:rPr>
              <a:t>entropia</a:t>
            </a:r>
            <a:r>
              <a:rPr lang="it-IT" sz="2200" dirty="0">
                <a:solidFill>
                  <a:srgbClr val="002060"/>
                </a:solidFill>
              </a:rPr>
              <a:t>.</a:t>
            </a:r>
          </a:p>
          <a:p>
            <a:pPr marL="0" indent="0" algn="just">
              <a:buNone/>
            </a:pPr>
            <a:endParaRPr lang="it-IT" sz="2200" dirty="0">
              <a:solidFill>
                <a:srgbClr val="002060"/>
              </a:solidFill>
            </a:endParaRPr>
          </a:p>
          <a:p>
            <a:pPr marL="0" indent="0" algn="just">
              <a:buNone/>
            </a:pPr>
            <a:r>
              <a:rPr lang="it-IT" sz="2200" b="1" dirty="0">
                <a:solidFill>
                  <a:srgbClr val="002060"/>
                </a:solidFill>
              </a:rPr>
              <a:t>3° Principio della Termodinamica (Lo zero assoluto)</a:t>
            </a:r>
          </a:p>
          <a:p>
            <a:pPr marL="0" indent="0" algn="just">
              <a:buNone/>
            </a:pPr>
            <a:r>
              <a:rPr lang="it-IT" sz="2400" dirty="0">
                <a:solidFill>
                  <a:srgbClr val="002060"/>
                </a:solidFill>
              </a:rPr>
              <a:t>È impossibile raggiungere lo zero assoluto (0 Kelvin = - 273,15° C)</a:t>
            </a:r>
            <a:endParaRPr lang="it-IT" sz="2200" dirty="0">
              <a:solidFill>
                <a:srgbClr val="002060"/>
              </a:solidFill>
            </a:endParaRPr>
          </a:p>
        </p:txBody>
      </p:sp>
      <p:sp>
        <p:nvSpPr>
          <p:cNvPr id="4" name="CasellaDiTesto 3">
            <a:extLst>
              <a:ext uri="{FF2B5EF4-FFF2-40B4-BE49-F238E27FC236}">
                <a16:creationId xmlns:a16="http://schemas.microsoft.com/office/drawing/2014/main" id="{3BBF1404-A047-5758-0030-CA2677616638}"/>
              </a:ext>
            </a:extLst>
          </p:cNvPr>
          <p:cNvSpPr txBox="1"/>
          <p:nvPr/>
        </p:nvSpPr>
        <p:spPr>
          <a:xfrm>
            <a:off x="827584" y="5623356"/>
            <a:ext cx="7632848" cy="507831"/>
          </a:xfrm>
          <a:prstGeom prst="rect">
            <a:avLst/>
          </a:prstGeom>
          <a:noFill/>
        </p:spPr>
        <p:txBody>
          <a:bodyPr wrap="square" rtlCol="0">
            <a:spAutoFit/>
          </a:bodyPr>
          <a:lstStyle/>
          <a:p>
            <a:pPr algn="ctr"/>
            <a:r>
              <a:rPr lang="it-IT" sz="2700" b="1" dirty="0">
                <a:solidFill>
                  <a:srgbClr val="FF0000"/>
                </a:solidFill>
              </a:rPr>
              <a:t>Nulla si crea, nulla si distrugge, tutto si trasforma</a:t>
            </a:r>
          </a:p>
        </p:txBody>
      </p:sp>
      <p:sp>
        <p:nvSpPr>
          <p:cNvPr id="7" name="CasellaDiTesto 6">
            <a:extLst>
              <a:ext uri="{FF2B5EF4-FFF2-40B4-BE49-F238E27FC236}">
                <a16:creationId xmlns:a16="http://schemas.microsoft.com/office/drawing/2014/main" id="{5493DE5C-156C-DC91-B921-D7A2813199C8}"/>
              </a:ext>
            </a:extLst>
          </p:cNvPr>
          <p:cNvSpPr txBox="1"/>
          <p:nvPr/>
        </p:nvSpPr>
        <p:spPr>
          <a:xfrm>
            <a:off x="179512" y="6260358"/>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sp>
        <p:nvSpPr>
          <p:cNvPr id="8" name="CasellaDiTesto 7">
            <a:extLst>
              <a:ext uri="{FF2B5EF4-FFF2-40B4-BE49-F238E27FC236}">
                <a16:creationId xmlns:a16="http://schemas.microsoft.com/office/drawing/2014/main" id="{7AEA4F36-924F-4503-1CD7-D798D6EF2DE5}"/>
              </a:ext>
            </a:extLst>
          </p:cNvPr>
          <p:cNvSpPr txBox="1"/>
          <p:nvPr/>
        </p:nvSpPr>
        <p:spPr>
          <a:xfrm>
            <a:off x="611560" y="332656"/>
            <a:ext cx="7776864" cy="646331"/>
          </a:xfrm>
          <a:prstGeom prst="rect">
            <a:avLst/>
          </a:prstGeom>
          <a:noFill/>
        </p:spPr>
        <p:txBody>
          <a:bodyPr wrap="square" rtlCol="0">
            <a:spAutoFit/>
          </a:bodyPr>
          <a:lstStyle/>
          <a:p>
            <a:pPr algn="ctr"/>
            <a:r>
              <a:rPr lang="it-IT" sz="3600" b="1" dirty="0">
                <a:solidFill>
                  <a:srgbClr val="002060"/>
                </a:solidFill>
              </a:rPr>
              <a:t>I principi della termodinamica</a:t>
            </a:r>
          </a:p>
        </p:txBody>
      </p:sp>
    </p:spTree>
    <p:extLst>
      <p:ext uri="{BB962C8B-B14F-4D97-AF65-F5344CB8AC3E}">
        <p14:creationId xmlns:p14="http://schemas.microsoft.com/office/powerpoint/2010/main" val="50377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6BFF19-380C-746D-8827-EE975B017987}"/>
              </a:ext>
            </a:extLst>
          </p:cNvPr>
          <p:cNvSpPr>
            <a:spLocks noGrp="1"/>
          </p:cNvSpPr>
          <p:nvPr>
            <p:ph type="title"/>
          </p:nvPr>
        </p:nvSpPr>
        <p:spPr>
          <a:xfrm>
            <a:off x="457200" y="274638"/>
            <a:ext cx="8229600" cy="562074"/>
          </a:xfrm>
        </p:spPr>
        <p:txBody>
          <a:bodyPr>
            <a:normAutofit fontScale="90000"/>
          </a:bodyPr>
          <a:lstStyle/>
          <a:p>
            <a:r>
              <a:rPr lang="it-IT" sz="3200" b="1" dirty="0">
                <a:solidFill>
                  <a:srgbClr val="002060"/>
                </a:solidFill>
              </a:rPr>
              <a:t>Dispositivi di trasformazione</a:t>
            </a:r>
          </a:p>
        </p:txBody>
      </p:sp>
      <p:sp>
        <p:nvSpPr>
          <p:cNvPr id="3" name="Segnaposto contenuto 2">
            <a:extLst>
              <a:ext uri="{FF2B5EF4-FFF2-40B4-BE49-F238E27FC236}">
                <a16:creationId xmlns:a16="http://schemas.microsoft.com/office/drawing/2014/main" id="{A79DE90B-BC2B-48C7-8EE5-322B8241086C}"/>
              </a:ext>
            </a:extLst>
          </p:cNvPr>
          <p:cNvSpPr>
            <a:spLocks noGrp="1"/>
          </p:cNvSpPr>
          <p:nvPr>
            <p:ph idx="1"/>
          </p:nvPr>
        </p:nvSpPr>
        <p:spPr>
          <a:xfrm>
            <a:off x="457200" y="1081379"/>
            <a:ext cx="8229600" cy="4927278"/>
          </a:xfrm>
        </p:spPr>
        <p:txBody>
          <a:bodyPr>
            <a:normAutofit/>
          </a:bodyPr>
          <a:lstStyle/>
          <a:p>
            <a:pPr marL="0" indent="0" algn="just">
              <a:buNone/>
            </a:pPr>
            <a:r>
              <a:rPr lang="it-IT" sz="2200" b="1" dirty="0">
                <a:solidFill>
                  <a:srgbClr val="002060"/>
                </a:solidFill>
              </a:rPr>
              <a:t>Pila di Volta</a:t>
            </a:r>
            <a:r>
              <a:rPr lang="it-IT" sz="2200" dirty="0">
                <a:solidFill>
                  <a:srgbClr val="002060"/>
                </a:solidFill>
              </a:rPr>
              <a:t>: energia chimica in energia elettrica.</a:t>
            </a:r>
          </a:p>
          <a:p>
            <a:pPr marL="0" indent="0" algn="just">
              <a:buNone/>
            </a:pPr>
            <a:r>
              <a:rPr lang="it-IT" sz="2200" b="1" dirty="0">
                <a:solidFill>
                  <a:srgbClr val="002060"/>
                </a:solidFill>
              </a:rPr>
              <a:t>Dinamo di Faraday</a:t>
            </a:r>
            <a:r>
              <a:rPr lang="it-IT" sz="2200" dirty="0">
                <a:solidFill>
                  <a:srgbClr val="002060"/>
                </a:solidFill>
              </a:rPr>
              <a:t>: energia meccanica in energia elettrica.</a:t>
            </a:r>
          </a:p>
          <a:p>
            <a:pPr marL="0" indent="0" algn="just">
              <a:buNone/>
            </a:pPr>
            <a:r>
              <a:rPr lang="it-IT" sz="2200" b="1" dirty="0">
                <a:solidFill>
                  <a:srgbClr val="002060"/>
                </a:solidFill>
              </a:rPr>
              <a:t>Corpo umano</a:t>
            </a:r>
            <a:r>
              <a:rPr lang="it-IT" sz="2200" dirty="0">
                <a:solidFill>
                  <a:srgbClr val="002060"/>
                </a:solidFill>
              </a:rPr>
              <a:t>: energia chimica (del cibo) in energia elettrica, meccanica, termica.</a:t>
            </a:r>
          </a:p>
          <a:p>
            <a:pPr marL="0" indent="0" algn="just">
              <a:buNone/>
            </a:pPr>
            <a:r>
              <a:rPr lang="it-IT" sz="2200" b="1" dirty="0">
                <a:solidFill>
                  <a:srgbClr val="002060"/>
                </a:solidFill>
              </a:rPr>
              <a:t>Automobile a benzina: </a:t>
            </a:r>
            <a:r>
              <a:rPr lang="it-IT" sz="2200" dirty="0">
                <a:solidFill>
                  <a:srgbClr val="002060"/>
                </a:solidFill>
              </a:rPr>
              <a:t>energia chimica (del carburante) in energia termica e in energia meccanica.</a:t>
            </a:r>
          </a:p>
          <a:p>
            <a:pPr marL="0" indent="0" algn="just">
              <a:buNone/>
            </a:pPr>
            <a:r>
              <a:rPr lang="it-IT" sz="2200" b="1" dirty="0">
                <a:solidFill>
                  <a:srgbClr val="002060"/>
                </a:solidFill>
              </a:rPr>
              <a:t>Auto ibride </a:t>
            </a:r>
            <a:r>
              <a:rPr lang="it-IT" sz="2200" dirty="0">
                <a:solidFill>
                  <a:srgbClr val="002060"/>
                </a:solidFill>
              </a:rPr>
              <a:t>con frenata: energia cinetica in energia elettrica</a:t>
            </a:r>
          </a:p>
          <a:p>
            <a:pPr marL="0" indent="0" algn="just">
              <a:buNone/>
            </a:pPr>
            <a:r>
              <a:rPr lang="it-IT" sz="2200" b="1" dirty="0">
                <a:solidFill>
                  <a:srgbClr val="002060"/>
                </a:solidFill>
              </a:rPr>
              <a:t>Centrale termoelettrica: </a:t>
            </a:r>
            <a:r>
              <a:rPr lang="it-IT" sz="2200" dirty="0">
                <a:solidFill>
                  <a:srgbClr val="002060"/>
                </a:solidFill>
              </a:rPr>
              <a:t>energia chimica (da carbone, gas, petrolio) in energia termica - in energia meccanica - in energia elettrica. </a:t>
            </a:r>
          </a:p>
          <a:p>
            <a:pPr marL="0" indent="0" algn="just">
              <a:buNone/>
            </a:pPr>
            <a:r>
              <a:rPr lang="it-IT" sz="2200" b="1" dirty="0">
                <a:solidFill>
                  <a:srgbClr val="002060"/>
                </a:solidFill>
              </a:rPr>
              <a:t>Centrale nucleare</a:t>
            </a:r>
            <a:r>
              <a:rPr lang="it-IT" sz="2200" dirty="0">
                <a:solidFill>
                  <a:srgbClr val="002060"/>
                </a:solidFill>
              </a:rPr>
              <a:t>: energia nucleare (da fissione nuclei atomici) in  energia termica - in energia meccanica - in energia elettrica</a:t>
            </a:r>
          </a:p>
          <a:p>
            <a:pPr marL="0" indent="0" algn="just">
              <a:buNone/>
            </a:pPr>
            <a:r>
              <a:rPr lang="it-IT" sz="2200" b="1" dirty="0">
                <a:solidFill>
                  <a:srgbClr val="002060"/>
                </a:solidFill>
              </a:rPr>
              <a:t>Centrale idroelettrica</a:t>
            </a:r>
            <a:r>
              <a:rPr lang="it-IT" sz="2200" dirty="0">
                <a:solidFill>
                  <a:srgbClr val="002060"/>
                </a:solidFill>
              </a:rPr>
              <a:t>: energia potenziale (dell’acqua posta in alto) in energia cinetica - in energia meccanica - in energia elettrica</a:t>
            </a:r>
          </a:p>
          <a:p>
            <a:pPr marL="0" indent="0" algn="just">
              <a:buNone/>
            </a:pPr>
            <a:endParaRPr lang="it-IT" sz="2200" dirty="0">
              <a:solidFill>
                <a:srgbClr val="002060"/>
              </a:solidFill>
            </a:endParaRPr>
          </a:p>
        </p:txBody>
      </p:sp>
      <p:sp>
        <p:nvSpPr>
          <p:cNvPr id="5" name="CasellaDiTesto 4">
            <a:extLst>
              <a:ext uri="{FF2B5EF4-FFF2-40B4-BE49-F238E27FC236}">
                <a16:creationId xmlns:a16="http://schemas.microsoft.com/office/drawing/2014/main" id="{6689CD0E-43D7-5FD8-9CE3-BB8A7FFAB24E}"/>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spTree>
    <p:extLst>
      <p:ext uri="{BB962C8B-B14F-4D97-AF65-F5344CB8AC3E}">
        <p14:creationId xmlns:p14="http://schemas.microsoft.com/office/powerpoint/2010/main" val="3351472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10DF24E3-9C85-BD29-ABD7-E3308FFB2F02}"/>
              </a:ext>
            </a:extLst>
          </p:cNvPr>
          <p:cNvSpPr>
            <a:spLocks noGrp="1"/>
          </p:cNvSpPr>
          <p:nvPr>
            <p:ph type="ctrTitle"/>
          </p:nvPr>
        </p:nvSpPr>
        <p:spPr>
          <a:xfrm>
            <a:off x="685800" y="404664"/>
            <a:ext cx="7772400" cy="1052577"/>
          </a:xfrm>
        </p:spPr>
        <p:txBody>
          <a:bodyPr>
            <a:normAutofit/>
          </a:bodyPr>
          <a:lstStyle/>
          <a:p>
            <a:r>
              <a:rPr lang="it-IT" sz="6000" b="1" dirty="0">
                <a:solidFill>
                  <a:srgbClr val="002060"/>
                </a:solidFill>
                <a:latin typeface="+mn-lt"/>
              </a:rPr>
              <a:t>Fonti energetiche</a:t>
            </a:r>
          </a:p>
        </p:txBody>
      </p:sp>
      <p:sp>
        <p:nvSpPr>
          <p:cNvPr id="7" name="CasellaDiTesto 6">
            <a:extLst>
              <a:ext uri="{FF2B5EF4-FFF2-40B4-BE49-F238E27FC236}">
                <a16:creationId xmlns:a16="http://schemas.microsoft.com/office/drawing/2014/main" id="{B1DFC373-A10C-A2F4-0109-5B4B0FA62F5C}"/>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pic>
        <p:nvPicPr>
          <p:cNvPr id="3" name="Immagine 2">
            <a:extLst>
              <a:ext uri="{FF2B5EF4-FFF2-40B4-BE49-F238E27FC236}">
                <a16:creationId xmlns:a16="http://schemas.microsoft.com/office/drawing/2014/main" id="{E436DEA8-1E99-BEB8-184E-7E8720D43DF0}"/>
              </a:ext>
            </a:extLst>
          </p:cNvPr>
          <p:cNvPicPr>
            <a:picLocks noChangeAspect="1"/>
          </p:cNvPicPr>
          <p:nvPr/>
        </p:nvPicPr>
        <p:blipFill>
          <a:blip r:embed="rId2" cstate="print">
            <a:extLst>
              <a:ext uri="{28A0092B-C50C-407E-A947-70E740481C1C}">
                <a14:useLocalDpi xmlns:a14="http://schemas.microsoft.com/office/drawing/2010/main" val="0"/>
              </a:ext>
            </a:extLst>
          </a:blip>
          <a:srcRect l="52106" t="16256" b="2612"/>
          <a:stretch>
            <a:fillRect/>
          </a:stretch>
        </p:blipFill>
        <p:spPr>
          <a:xfrm>
            <a:off x="2123728" y="1412776"/>
            <a:ext cx="5075779" cy="4680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0098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a:extLst>
              <a:ext uri="{FF2B5EF4-FFF2-40B4-BE49-F238E27FC236}">
                <a16:creationId xmlns:a16="http://schemas.microsoft.com/office/drawing/2014/main" id="{CFCE4916-D6CD-E85C-072F-0EC489179695}"/>
              </a:ext>
            </a:extLst>
          </p:cNvPr>
          <p:cNvSpPr>
            <a:spLocks noGrp="1"/>
          </p:cNvSpPr>
          <p:nvPr>
            <p:ph type="body" idx="1"/>
          </p:nvPr>
        </p:nvSpPr>
        <p:spPr>
          <a:xfrm>
            <a:off x="528191" y="548680"/>
            <a:ext cx="4040188" cy="639762"/>
          </a:xfrm>
          <a:ln w="19050">
            <a:solidFill>
              <a:srgbClr val="002060"/>
            </a:solidFill>
          </a:ln>
        </p:spPr>
        <p:txBody>
          <a:bodyPr anchor="ctr" anchorCtr="0"/>
          <a:lstStyle/>
          <a:p>
            <a:pPr algn="ctr"/>
            <a:r>
              <a:rPr lang="it-IT" dirty="0">
                <a:solidFill>
                  <a:srgbClr val="002060"/>
                </a:solidFill>
              </a:rPr>
              <a:t>Non rinnovabili</a:t>
            </a:r>
          </a:p>
        </p:txBody>
      </p:sp>
      <p:sp>
        <p:nvSpPr>
          <p:cNvPr id="6" name="Segnaposto contenuto 5">
            <a:extLst>
              <a:ext uri="{FF2B5EF4-FFF2-40B4-BE49-F238E27FC236}">
                <a16:creationId xmlns:a16="http://schemas.microsoft.com/office/drawing/2014/main" id="{33F79E30-2679-87BF-DA6B-F1FECEA5A28B}"/>
              </a:ext>
            </a:extLst>
          </p:cNvPr>
          <p:cNvSpPr>
            <a:spLocks noGrp="1"/>
          </p:cNvSpPr>
          <p:nvPr>
            <p:ph sz="half" idx="2"/>
          </p:nvPr>
        </p:nvSpPr>
        <p:spPr>
          <a:xfrm>
            <a:off x="528191" y="1188442"/>
            <a:ext cx="4040188" cy="4328790"/>
          </a:xfrm>
          <a:ln w="12700">
            <a:solidFill>
              <a:schemeClr val="tx1"/>
            </a:solidFill>
          </a:ln>
        </p:spPr>
        <p:txBody>
          <a:bodyPr>
            <a:normAutofit fontScale="92500" lnSpcReduction="10000"/>
          </a:bodyPr>
          <a:lstStyle/>
          <a:p>
            <a:pPr marL="0" indent="0">
              <a:buNone/>
            </a:pPr>
            <a:r>
              <a:rPr lang="it-IT" b="1" dirty="0">
                <a:solidFill>
                  <a:srgbClr val="002060"/>
                </a:solidFill>
              </a:rPr>
              <a:t>Combustibili fossili</a:t>
            </a:r>
          </a:p>
          <a:p>
            <a:pPr>
              <a:buFont typeface="Symbol" panose="05050102010706020507" pitchFamily="18" charset="2"/>
              <a:buChar char=""/>
            </a:pPr>
            <a:r>
              <a:rPr lang="it-IT" dirty="0">
                <a:solidFill>
                  <a:srgbClr val="002060"/>
                </a:solidFill>
              </a:rPr>
              <a:t>Carbone</a:t>
            </a:r>
          </a:p>
          <a:p>
            <a:pPr>
              <a:buFont typeface="Symbol" panose="05050102010706020507" pitchFamily="18" charset="2"/>
              <a:buChar char=""/>
            </a:pPr>
            <a:r>
              <a:rPr lang="it-IT" dirty="0">
                <a:solidFill>
                  <a:srgbClr val="002060"/>
                </a:solidFill>
              </a:rPr>
              <a:t>Petrolio</a:t>
            </a:r>
          </a:p>
          <a:p>
            <a:pPr>
              <a:buFont typeface="Symbol" panose="05050102010706020507" pitchFamily="18" charset="2"/>
              <a:buChar char=""/>
            </a:pPr>
            <a:r>
              <a:rPr lang="it-IT" dirty="0">
                <a:solidFill>
                  <a:srgbClr val="002060"/>
                </a:solidFill>
              </a:rPr>
              <a:t>Gas naturale</a:t>
            </a:r>
          </a:p>
          <a:p>
            <a:pPr marL="0" indent="0">
              <a:buNone/>
            </a:pPr>
            <a:endParaRPr lang="it-IT" dirty="0">
              <a:solidFill>
                <a:srgbClr val="002060"/>
              </a:solidFill>
            </a:endParaRPr>
          </a:p>
          <a:p>
            <a:pPr marL="0" indent="0">
              <a:buNone/>
            </a:pPr>
            <a:r>
              <a:rPr lang="it-IT" b="1" dirty="0">
                <a:solidFill>
                  <a:srgbClr val="002060"/>
                </a:solidFill>
              </a:rPr>
              <a:t>Energia nucleare</a:t>
            </a:r>
          </a:p>
        </p:txBody>
      </p:sp>
      <p:sp>
        <p:nvSpPr>
          <p:cNvPr id="7" name="Segnaposto testo 6">
            <a:extLst>
              <a:ext uri="{FF2B5EF4-FFF2-40B4-BE49-F238E27FC236}">
                <a16:creationId xmlns:a16="http://schemas.microsoft.com/office/drawing/2014/main" id="{4C30E2B9-E3C9-6449-5826-CAC0DA3CBFB7}"/>
              </a:ext>
            </a:extLst>
          </p:cNvPr>
          <p:cNvSpPr>
            <a:spLocks noGrp="1"/>
          </p:cNvSpPr>
          <p:nvPr>
            <p:ph type="body" sz="quarter" idx="3"/>
          </p:nvPr>
        </p:nvSpPr>
        <p:spPr>
          <a:xfrm>
            <a:off x="4716016" y="548680"/>
            <a:ext cx="4041775" cy="639762"/>
          </a:xfrm>
          <a:ln w="19050">
            <a:solidFill>
              <a:srgbClr val="002060"/>
            </a:solidFill>
          </a:ln>
        </p:spPr>
        <p:txBody>
          <a:bodyPr anchor="ctr" anchorCtr="0"/>
          <a:lstStyle/>
          <a:p>
            <a:pPr algn="ctr"/>
            <a:r>
              <a:rPr lang="it-IT" dirty="0">
                <a:solidFill>
                  <a:srgbClr val="002060"/>
                </a:solidFill>
              </a:rPr>
              <a:t>Rinnovabili</a:t>
            </a:r>
          </a:p>
        </p:txBody>
      </p:sp>
      <p:sp>
        <p:nvSpPr>
          <p:cNvPr id="8" name="Segnaposto contenuto 7">
            <a:extLst>
              <a:ext uri="{FF2B5EF4-FFF2-40B4-BE49-F238E27FC236}">
                <a16:creationId xmlns:a16="http://schemas.microsoft.com/office/drawing/2014/main" id="{940944C9-7E63-6B39-E462-0A8FF87EF939}"/>
              </a:ext>
            </a:extLst>
          </p:cNvPr>
          <p:cNvSpPr>
            <a:spLocks noGrp="1"/>
          </p:cNvSpPr>
          <p:nvPr>
            <p:ph sz="quarter" idx="4"/>
          </p:nvPr>
        </p:nvSpPr>
        <p:spPr>
          <a:xfrm>
            <a:off x="4716016" y="1188442"/>
            <a:ext cx="4041775" cy="4328790"/>
          </a:xfrm>
          <a:ln w="12700">
            <a:solidFill>
              <a:schemeClr val="tx1"/>
            </a:solidFill>
          </a:ln>
        </p:spPr>
        <p:txBody>
          <a:bodyPr>
            <a:normAutofit fontScale="92500" lnSpcReduction="10000"/>
          </a:bodyPr>
          <a:lstStyle/>
          <a:p>
            <a:pPr marL="0" indent="0">
              <a:buNone/>
            </a:pPr>
            <a:r>
              <a:rPr lang="it-IT" b="1" dirty="0">
                <a:solidFill>
                  <a:srgbClr val="002060"/>
                </a:solidFill>
              </a:rPr>
              <a:t>Energia Solare:</a:t>
            </a:r>
            <a:r>
              <a:rPr lang="it-IT" dirty="0">
                <a:solidFill>
                  <a:srgbClr val="002060"/>
                </a:solidFill>
              </a:rPr>
              <a:t> </a:t>
            </a:r>
          </a:p>
          <a:p>
            <a:pPr>
              <a:buFont typeface="Symbol" panose="05050102010706020507" pitchFamily="18" charset="2"/>
              <a:buChar char=""/>
            </a:pPr>
            <a:r>
              <a:rPr lang="it-IT" i="1" dirty="0">
                <a:solidFill>
                  <a:srgbClr val="002060"/>
                </a:solidFill>
              </a:rPr>
              <a:t>Fotovoltaica:</a:t>
            </a:r>
            <a:r>
              <a:rPr lang="it-IT" dirty="0">
                <a:solidFill>
                  <a:srgbClr val="002060"/>
                </a:solidFill>
              </a:rPr>
              <a:t> conversione diretta in elettricità tramite pannelli.</a:t>
            </a:r>
          </a:p>
          <a:p>
            <a:pPr>
              <a:buFont typeface="Symbol" panose="05050102010706020507" pitchFamily="18" charset="2"/>
              <a:buChar char=""/>
            </a:pPr>
            <a:r>
              <a:rPr lang="it-IT" i="1" dirty="0">
                <a:solidFill>
                  <a:srgbClr val="002060"/>
                </a:solidFill>
              </a:rPr>
              <a:t>Termica:</a:t>
            </a:r>
            <a:r>
              <a:rPr lang="it-IT" dirty="0">
                <a:solidFill>
                  <a:srgbClr val="002060"/>
                </a:solidFill>
              </a:rPr>
              <a:t> riscaldamento di fluidi per uso domestico o industriale.</a:t>
            </a:r>
          </a:p>
          <a:p>
            <a:pPr marL="0" indent="0">
              <a:buNone/>
            </a:pPr>
            <a:r>
              <a:rPr lang="it-IT" b="1" dirty="0">
                <a:solidFill>
                  <a:srgbClr val="002060"/>
                </a:solidFill>
              </a:rPr>
              <a:t>Energia Eolica</a:t>
            </a:r>
            <a:endParaRPr lang="it-IT" dirty="0">
              <a:solidFill>
                <a:srgbClr val="002060"/>
              </a:solidFill>
            </a:endParaRPr>
          </a:p>
          <a:p>
            <a:pPr marL="0" indent="0">
              <a:buNone/>
            </a:pPr>
            <a:r>
              <a:rPr lang="it-IT" b="1" dirty="0">
                <a:solidFill>
                  <a:srgbClr val="002060"/>
                </a:solidFill>
              </a:rPr>
              <a:t>Energia Idroelettrica</a:t>
            </a:r>
          </a:p>
          <a:p>
            <a:pPr marL="0" indent="0">
              <a:buNone/>
            </a:pPr>
            <a:r>
              <a:rPr lang="it-IT" b="1" dirty="0">
                <a:solidFill>
                  <a:srgbClr val="002060"/>
                </a:solidFill>
              </a:rPr>
              <a:t>Energia Geotermica</a:t>
            </a:r>
            <a:endParaRPr lang="it-IT" dirty="0">
              <a:solidFill>
                <a:srgbClr val="002060"/>
              </a:solidFill>
            </a:endParaRPr>
          </a:p>
          <a:p>
            <a:pPr marL="0" indent="0">
              <a:buNone/>
            </a:pPr>
            <a:r>
              <a:rPr lang="it-IT" b="1" dirty="0">
                <a:solidFill>
                  <a:srgbClr val="002060"/>
                </a:solidFill>
              </a:rPr>
              <a:t>Energia dalle Biomasse</a:t>
            </a:r>
          </a:p>
          <a:p>
            <a:pPr marL="0" indent="0">
              <a:buNone/>
            </a:pPr>
            <a:r>
              <a:rPr lang="it-IT" b="1" dirty="0">
                <a:solidFill>
                  <a:srgbClr val="002060"/>
                </a:solidFill>
              </a:rPr>
              <a:t>Energia Marina (Oceanica)</a:t>
            </a:r>
            <a:endParaRPr lang="it-IT" dirty="0">
              <a:solidFill>
                <a:srgbClr val="002060"/>
              </a:solidFill>
            </a:endParaRPr>
          </a:p>
        </p:txBody>
      </p:sp>
      <p:sp>
        <p:nvSpPr>
          <p:cNvPr id="10" name="CasellaDiTesto 9">
            <a:extLst>
              <a:ext uri="{FF2B5EF4-FFF2-40B4-BE49-F238E27FC236}">
                <a16:creationId xmlns:a16="http://schemas.microsoft.com/office/drawing/2014/main" id="{16611E2E-7FF4-2B23-0B86-01E99DC43C9C}"/>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spTree>
    <p:extLst>
      <p:ext uri="{BB962C8B-B14F-4D97-AF65-F5344CB8AC3E}">
        <p14:creationId xmlns:p14="http://schemas.microsoft.com/office/powerpoint/2010/main" val="312774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bg/>
                                          </p:spTgt>
                                        </p:tgtEl>
                                        <p:attrNameLst>
                                          <p:attrName>style.visibility</p:attrName>
                                        </p:attrNameLst>
                                      </p:cBhvr>
                                      <p:to>
                                        <p:strVal val="visible"/>
                                      </p:to>
                                    </p:set>
                                    <p:anim calcmode="lin" valueType="num">
                                      <p:cBhvr additive="base">
                                        <p:cTn id="15" dur="500" fill="hold"/>
                                        <p:tgtEl>
                                          <p:spTgt spid="6">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6">
                                            <p:bg/>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 calcmode="lin" valueType="num">
                                      <p:cBhvr additive="base">
                                        <p:cTn id="2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 calcmode="lin" valueType="num">
                                      <p:cBhvr additive="base">
                                        <p:cTn id="2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 calcmode="lin" valueType="num">
                                      <p:cBhvr additive="base">
                                        <p:cTn id="3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 calcmode="lin" valueType="num">
                                      <p:cBhvr additive="base">
                                        <p:cTn id="3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bg/>
                                          </p:spTgt>
                                        </p:tgtEl>
                                        <p:attrNameLst>
                                          <p:attrName>style.visibility</p:attrName>
                                        </p:attrNameLst>
                                      </p:cBhvr>
                                      <p:to>
                                        <p:strVal val="visible"/>
                                      </p:to>
                                    </p:set>
                                    <p:anim calcmode="lin" valueType="num">
                                      <p:cBhvr additive="base">
                                        <p:cTn id="41" dur="500" fill="hold"/>
                                        <p:tgtEl>
                                          <p:spTgt spid="7">
                                            <p:bg/>
                                          </p:spTgt>
                                        </p:tgtEl>
                                        <p:attrNameLst>
                                          <p:attrName>ppt_x</p:attrName>
                                        </p:attrNameLst>
                                      </p:cBhvr>
                                      <p:tavLst>
                                        <p:tav tm="0">
                                          <p:val>
                                            <p:strVal val="#ppt_x"/>
                                          </p:val>
                                        </p:tav>
                                        <p:tav tm="100000">
                                          <p:val>
                                            <p:strVal val="#ppt_x"/>
                                          </p:val>
                                        </p:tav>
                                      </p:tavLst>
                                    </p:anim>
                                    <p:anim calcmode="lin" valueType="num">
                                      <p:cBhvr additive="base">
                                        <p:cTn id="42" dur="500" fill="hold"/>
                                        <p:tgtEl>
                                          <p:spTgt spid="7">
                                            <p:bg/>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txEl>
                                              <p:pRg st="0" end="0"/>
                                            </p:txEl>
                                          </p:spTgt>
                                        </p:tgtEl>
                                        <p:attrNameLst>
                                          <p:attrName>style.visibility</p:attrName>
                                        </p:attrNameLst>
                                      </p:cBhvr>
                                      <p:to>
                                        <p:strVal val="visible"/>
                                      </p:to>
                                    </p:set>
                                    <p:anim calcmode="lin" valueType="num">
                                      <p:cBhvr additive="base">
                                        <p:cTn id="4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8">
                                            <p:bg/>
                                          </p:spTgt>
                                        </p:tgtEl>
                                        <p:attrNameLst>
                                          <p:attrName>style.visibility</p:attrName>
                                        </p:attrNameLst>
                                      </p:cBhvr>
                                      <p:to>
                                        <p:strVal val="visible"/>
                                      </p:to>
                                    </p:set>
                                    <p:anim calcmode="lin" valueType="num">
                                      <p:cBhvr additive="base">
                                        <p:cTn id="49" dur="500" fill="hold"/>
                                        <p:tgtEl>
                                          <p:spTgt spid="8">
                                            <p:bg/>
                                          </p:spTgt>
                                        </p:tgtEl>
                                        <p:attrNameLst>
                                          <p:attrName>ppt_x</p:attrName>
                                        </p:attrNameLst>
                                      </p:cBhvr>
                                      <p:tavLst>
                                        <p:tav tm="0">
                                          <p:val>
                                            <p:strVal val="#ppt_x"/>
                                          </p:val>
                                        </p:tav>
                                        <p:tav tm="100000">
                                          <p:val>
                                            <p:strVal val="#ppt_x"/>
                                          </p:val>
                                        </p:tav>
                                      </p:tavLst>
                                    </p:anim>
                                    <p:anim calcmode="lin" valueType="num">
                                      <p:cBhvr additive="base">
                                        <p:cTn id="50" dur="500" fill="hold"/>
                                        <p:tgtEl>
                                          <p:spTgt spid="8">
                                            <p:bg/>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
                                            <p:txEl>
                                              <p:pRg st="0" end="0"/>
                                            </p:txEl>
                                          </p:spTgt>
                                        </p:tgtEl>
                                        <p:attrNameLst>
                                          <p:attrName>style.visibility</p:attrName>
                                        </p:attrNameLst>
                                      </p:cBhvr>
                                      <p:to>
                                        <p:strVal val="visible"/>
                                      </p:to>
                                    </p:set>
                                    <p:anim calcmode="lin" valueType="num">
                                      <p:cBhvr additive="base">
                                        <p:cTn id="5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
                                            <p:txEl>
                                              <p:pRg st="1" end="1"/>
                                            </p:txEl>
                                          </p:spTgt>
                                        </p:tgtEl>
                                        <p:attrNameLst>
                                          <p:attrName>style.visibility</p:attrName>
                                        </p:attrNameLst>
                                      </p:cBhvr>
                                      <p:to>
                                        <p:strVal val="visible"/>
                                      </p:to>
                                    </p:set>
                                    <p:anim calcmode="lin" valueType="num">
                                      <p:cBhvr additive="base">
                                        <p:cTn id="5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8">
                                            <p:txEl>
                                              <p:pRg st="1" end="1"/>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8">
                                            <p:txEl>
                                              <p:pRg st="2" end="2"/>
                                            </p:txEl>
                                          </p:spTgt>
                                        </p:tgtEl>
                                        <p:attrNameLst>
                                          <p:attrName>style.visibility</p:attrName>
                                        </p:attrNameLst>
                                      </p:cBhvr>
                                      <p:to>
                                        <p:strVal val="visible"/>
                                      </p:to>
                                    </p:set>
                                    <p:anim calcmode="lin" valueType="num">
                                      <p:cBhvr additive="base">
                                        <p:cTn id="6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8">
                                            <p:txEl>
                                              <p:pRg st="3" end="3"/>
                                            </p:txEl>
                                          </p:spTgt>
                                        </p:tgtEl>
                                        <p:attrNameLst>
                                          <p:attrName>style.visibility</p:attrName>
                                        </p:attrNameLst>
                                      </p:cBhvr>
                                      <p:to>
                                        <p:strVal val="visible"/>
                                      </p:to>
                                    </p:set>
                                    <p:anim calcmode="lin" valueType="num">
                                      <p:cBhvr additive="base">
                                        <p:cTn id="6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8">
                                            <p:txEl>
                                              <p:pRg st="4" end="4"/>
                                            </p:txEl>
                                          </p:spTgt>
                                        </p:tgtEl>
                                        <p:attrNameLst>
                                          <p:attrName>style.visibility</p:attrName>
                                        </p:attrNameLst>
                                      </p:cBhvr>
                                      <p:to>
                                        <p:strVal val="visible"/>
                                      </p:to>
                                    </p:set>
                                    <p:anim calcmode="lin" valueType="num">
                                      <p:cBhvr additive="base">
                                        <p:cTn id="6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8">
                                            <p:txEl>
                                              <p:pRg st="4" end="4"/>
                                            </p:tx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8">
                                            <p:txEl>
                                              <p:pRg st="5" end="5"/>
                                            </p:txEl>
                                          </p:spTgt>
                                        </p:tgtEl>
                                        <p:attrNameLst>
                                          <p:attrName>style.visibility</p:attrName>
                                        </p:attrNameLst>
                                      </p:cBhvr>
                                      <p:to>
                                        <p:strVal val="visible"/>
                                      </p:to>
                                    </p:set>
                                    <p:anim calcmode="lin" valueType="num">
                                      <p:cBhvr additive="base">
                                        <p:cTn id="7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
                                            <p:txEl>
                                              <p:pRg st="5" end="5"/>
                                            </p:txEl>
                                          </p:spTgt>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8">
                                            <p:txEl>
                                              <p:pRg st="6" end="6"/>
                                            </p:txEl>
                                          </p:spTgt>
                                        </p:tgtEl>
                                        <p:attrNameLst>
                                          <p:attrName>style.visibility</p:attrName>
                                        </p:attrNameLst>
                                      </p:cBhvr>
                                      <p:to>
                                        <p:strVal val="visible"/>
                                      </p:to>
                                    </p:set>
                                    <p:anim calcmode="lin" valueType="num">
                                      <p:cBhvr additive="base">
                                        <p:cTn id="7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8">
                                            <p:txEl>
                                              <p:pRg st="6" end="6"/>
                                            </p:txEl>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8">
                                            <p:txEl>
                                              <p:pRg st="7" end="7"/>
                                            </p:txEl>
                                          </p:spTgt>
                                        </p:tgtEl>
                                        <p:attrNameLst>
                                          <p:attrName>style.visibility</p:attrName>
                                        </p:attrNameLst>
                                      </p:cBhvr>
                                      <p:to>
                                        <p:strVal val="visible"/>
                                      </p:to>
                                    </p:set>
                                    <p:anim calcmode="lin" valueType="num">
                                      <p:cBhvr additive="base">
                                        <p:cTn id="81"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6" grpId="0" build="allAtOnce" animBg="1"/>
      <p:bldP spid="7" grpId="0" build="allAtOnce" animBg="1"/>
      <p:bldP spid="8"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6C851-BA06-94F8-394D-B348037889A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4B0BD91-A022-27F6-8F60-72EC1EF3EA92}"/>
              </a:ext>
            </a:extLst>
          </p:cNvPr>
          <p:cNvSpPr>
            <a:spLocks noGrp="1"/>
          </p:cNvSpPr>
          <p:nvPr>
            <p:ph type="title"/>
          </p:nvPr>
        </p:nvSpPr>
        <p:spPr>
          <a:xfrm>
            <a:off x="427112" y="0"/>
            <a:ext cx="8229600" cy="707886"/>
          </a:xfrm>
          <a:noFill/>
        </p:spPr>
        <p:txBody>
          <a:bodyPr wrap="square" rtlCol="0">
            <a:spAutoFit/>
          </a:bodyPr>
          <a:lstStyle/>
          <a:p>
            <a:r>
              <a:rPr lang="it-IT" sz="4000" b="1" dirty="0">
                <a:solidFill>
                  <a:srgbClr val="002060"/>
                </a:solidFill>
                <a:latin typeface="+mn-lt"/>
                <a:ea typeface="+mn-ea"/>
                <a:cs typeface="Arial" panose="020B0604020202020204" pitchFamily="34" charset="0"/>
              </a:rPr>
              <a:t>Combustibili fossili</a:t>
            </a:r>
          </a:p>
        </p:txBody>
      </p:sp>
      <p:sp>
        <p:nvSpPr>
          <p:cNvPr id="3" name="Segnaposto contenuto 2">
            <a:extLst>
              <a:ext uri="{FF2B5EF4-FFF2-40B4-BE49-F238E27FC236}">
                <a16:creationId xmlns:a16="http://schemas.microsoft.com/office/drawing/2014/main" id="{EDF598F1-3F98-EA8D-C5C2-7EE353D7FD16}"/>
              </a:ext>
            </a:extLst>
          </p:cNvPr>
          <p:cNvSpPr>
            <a:spLocks noGrp="1"/>
          </p:cNvSpPr>
          <p:nvPr>
            <p:ph idx="1"/>
          </p:nvPr>
        </p:nvSpPr>
        <p:spPr>
          <a:xfrm>
            <a:off x="303312" y="563870"/>
            <a:ext cx="8537376" cy="5961474"/>
          </a:xfrm>
        </p:spPr>
        <p:txBody>
          <a:bodyPr>
            <a:noAutofit/>
          </a:bodyPr>
          <a:lstStyle/>
          <a:p>
            <a:pPr marL="0" indent="0" algn="just">
              <a:buNone/>
            </a:pPr>
            <a:r>
              <a:rPr lang="it-IT" sz="1900" dirty="0">
                <a:solidFill>
                  <a:srgbClr val="002060"/>
                </a:solidFill>
                <a:cs typeface="Arial" panose="020B0604020202020204" pitchFamily="34" charset="0"/>
              </a:rPr>
              <a:t>Si definiscono combustibili fossili quei combustibili che derivano dalla lenta trasformazione della materia organica accumulatasi nel corso di milioni di anni in forme più stabili e ricche di carbonio. Le tre fonti fossili primarie sono il </a:t>
            </a:r>
            <a:r>
              <a:rPr lang="it-IT" sz="1900" b="1" dirty="0">
                <a:solidFill>
                  <a:srgbClr val="002060"/>
                </a:solidFill>
                <a:cs typeface="Arial" panose="020B0604020202020204" pitchFamily="34" charset="0"/>
              </a:rPr>
              <a:t>carbone</a:t>
            </a:r>
            <a:r>
              <a:rPr lang="it-IT" sz="1900" dirty="0">
                <a:solidFill>
                  <a:srgbClr val="002060"/>
                </a:solidFill>
                <a:cs typeface="Arial" panose="020B0604020202020204" pitchFamily="34" charset="0"/>
              </a:rPr>
              <a:t>, il </a:t>
            </a:r>
            <a:r>
              <a:rPr lang="it-IT" sz="1900" b="1" dirty="0">
                <a:solidFill>
                  <a:srgbClr val="002060"/>
                </a:solidFill>
                <a:cs typeface="Arial" panose="020B0604020202020204" pitchFamily="34" charset="0"/>
              </a:rPr>
              <a:t>petrolio</a:t>
            </a:r>
            <a:r>
              <a:rPr lang="it-IT" sz="1900" dirty="0">
                <a:solidFill>
                  <a:srgbClr val="002060"/>
                </a:solidFill>
                <a:cs typeface="Arial" panose="020B0604020202020204" pitchFamily="34" charset="0"/>
              </a:rPr>
              <a:t> (da cui si ricavano derivati come benzina, gasolio e cherosene) e </a:t>
            </a:r>
            <a:r>
              <a:rPr lang="it-IT" sz="1900" b="1" dirty="0">
                <a:solidFill>
                  <a:srgbClr val="002060"/>
                </a:solidFill>
                <a:cs typeface="Arial" panose="020B0604020202020204" pitchFamily="34" charset="0"/>
              </a:rPr>
              <a:t>il gas naturale</a:t>
            </a:r>
            <a:r>
              <a:rPr lang="it-IT" sz="1900" dirty="0">
                <a:solidFill>
                  <a:srgbClr val="002060"/>
                </a:solidFill>
                <a:cs typeface="Arial" panose="020B0604020202020204" pitchFamily="34" charset="0"/>
              </a:rPr>
              <a:t>. Rappresentano tuttora la principale fonte energetica mondiale grazie ad alcuni importanti </a:t>
            </a:r>
            <a:r>
              <a:rPr lang="it-IT" sz="1900" b="1" dirty="0">
                <a:solidFill>
                  <a:srgbClr val="002060"/>
                </a:solidFill>
                <a:cs typeface="Arial" panose="020B0604020202020204" pitchFamily="34" charset="0"/>
              </a:rPr>
              <a:t>vantaggi</a:t>
            </a:r>
            <a:r>
              <a:rPr lang="it-IT" sz="1900" dirty="0">
                <a:solidFill>
                  <a:srgbClr val="002060"/>
                </a:solidFill>
                <a:cs typeface="Arial" panose="020B0604020202020204" pitchFamily="34" charset="0"/>
              </a:rPr>
              <a:t>:</a:t>
            </a:r>
          </a:p>
          <a:p>
            <a:pPr algn="just">
              <a:buFont typeface="Wingdings" panose="05000000000000000000" pitchFamily="2" charset="2"/>
              <a:buChar char="ü"/>
            </a:pPr>
            <a:r>
              <a:rPr lang="it-IT" sz="1900" b="1" dirty="0">
                <a:solidFill>
                  <a:srgbClr val="002060"/>
                </a:solidFill>
                <a:cs typeface="Arial" panose="020B0604020202020204" pitchFamily="34" charset="0"/>
              </a:rPr>
              <a:t>Alta densità energetica</a:t>
            </a:r>
            <a:r>
              <a:rPr lang="it-IT" sz="1900" dirty="0">
                <a:solidFill>
                  <a:srgbClr val="002060"/>
                </a:solidFill>
                <a:cs typeface="Arial" panose="020B0604020202020204" pitchFamily="34" charset="0"/>
              </a:rPr>
              <a:t>: sono "compatti", ossia garantiscono un elevato rapporto tra energia prodotta e volume occupato.</a:t>
            </a:r>
          </a:p>
          <a:p>
            <a:pPr algn="just">
              <a:buFont typeface="Wingdings" panose="05000000000000000000" pitchFamily="2" charset="2"/>
              <a:buChar char="ü"/>
            </a:pPr>
            <a:r>
              <a:rPr lang="it-IT" sz="1900" b="1" dirty="0">
                <a:solidFill>
                  <a:srgbClr val="002060"/>
                </a:solidFill>
                <a:cs typeface="Arial" panose="020B0604020202020204" pitchFamily="34" charset="0"/>
              </a:rPr>
              <a:t>Facilmente trasportabili e immagazzinabili</a:t>
            </a:r>
            <a:r>
              <a:rPr lang="it-IT" sz="1900" dirty="0">
                <a:solidFill>
                  <a:srgbClr val="002060"/>
                </a:solidFill>
                <a:cs typeface="Arial" panose="020B0604020202020204" pitchFamily="34" charset="0"/>
              </a:rPr>
              <a:t>: possono essere stoccati e distribuiti con facilità.</a:t>
            </a:r>
          </a:p>
          <a:p>
            <a:pPr algn="just">
              <a:buFont typeface="Wingdings" panose="05000000000000000000" pitchFamily="2" charset="2"/>
              <a:buChar char="ü"/>
            </a:pPr>
            <a:r>
              <a:rPr lang="it-IT" sz="1900" b="1" dirty="0">
                <a:solidFill>
                  <a:srgbClr val="002060"/>
                </a:solidFill>
                <a:cs typeface="Arial" panose="020B0604020202020204" pitchFamily="34" charset="0"/>
              </a:rPr>
              <a:t>Flessibilità d'uso</a:t>
            </a:r>
            <a:r>
              <a:rPr lang="it-IT" sz="1900" dirty="0">
                <a:solidFill>
                  <a:srgbClr val="002060"/>
                </a:solidFill>
                <a:cs typeface="Arial" panose="020B0604020202020204" pitchFamily="34" charset="0"/>
              </a:rPr>
              <a:t>: alimentano macchinari, centrali e motori con tecnologie consolidate e relativamente semplici.</a:t>
            </a:r>
          </a:p>
          <a:p>
            <a:pPr algn="just">
              <a:buFont typeface="Wingdings" panose="05000000000000000000" pitchFamily="2" charset="2"/>
              <a:buChar char="ü"/>
            </a:pPr>
            <a:r>
              <a:rPr lang="it-IT" sz="1900" b="1" dirty="0">
                <a:solidFill>
                  <a:srgbClr val="002060"/>
                </a:solidFill>
                <a:cs typeface="Arial" panose="020B0604020202020204" pitchFamily="34" charset="0"/>
              </a:rPr>
              <a:t>Costo contenuto</a:t>
            </a:r>
            <a:r>
              <a:rPr lang="it-IT" sz="1900" dirty="0">
                <a:solidFill>
                  <a:srgbClr val="002060"/>
                </a:solidFill>
                <a:cs typeface="Arial" panose="020B0604020202020204" pitchFamily="34" charset="0"/>
              </a:rPr>
              <a:t>: i processi di estrazione e sfruttamento sono economicamente vantaggiosi rispetto alle infrastrutture disponibili.</a:t>
            </a:r>
          </a:p>
          <a:p>
            <a:pPr marL="0" indent="0" algn="just">
              <a:buNone/>
            </a:pPr>
            <a:r>
              <a:rPr lang="it-IT" sz="1900" dirty="0">
                <a:solidFill>
                  <a:srgbClr val="002060"/>
                </a:solidFill>
                <a:cs typeface="Arial" panose="020B0604020202020204" pitchFamily="34" charset="0"/>
              </a:rPr>
              <a:t>Hanno per contro importanti </a:t>
            </a:r>
            <a:r>
              <a:rPr lang="it-IT" sz="1900" b="1" dirty="0">
                <a:solidFill>
                  <a:srgbClr val="002060"/>
                </a:solidFill>
                <a:cs typeface="Arial" panose="020B0604020202020204" pitchFamily="34" charset="0"/>
              </a:rPr>
              <a:t>svantaggi</a:t>
            </a:r>
            <a:r>
              <a:rPr lang="it-IT" sz="1900" dirty="0">
                <a:solidFill>
                  <a:srgbClr val="002060"/>
                </a:solidFill>
                <a:cs typeface="Arial" panose="020B0604020202020204" pitchFamily="34" charset="0"/>
              </a:rPr>
              <a:t>:</a:t>
            </a:r>
          </a:p>
          <a:p>
            <a:pPr algn="just">
              <a:buFont typeface="Wingdings" panose="05000000000000000000" pitchFamily="2" charset="2"/>
              <a:buChar char="ü"/>
            </a:pPr>
            <a:r>
              <a:rPr lang="it-IT" sz="1900" b="1" dirty="0">
                <a:solidFill>
                  <a:srgbClr val="002060"/>
                </a:solidFill>
                <a:cs typeface="Arial" panose="020B0604020202020204" pitchFamily="34" charset="0"/>
              </a:rPr>
              <a:t>Non rinnovabili</a:t>
            </a:r>
            <a:r>
              <a:rPr lang="it-IT" sz="1900" dirty="0">
                <a:solidFill>
                  <a:srgbClr val="002060"/>
                </a:solidFill>
                <a:cs typeface="Arial" panose="020B0604020202020204" pitchFamily="34" charset="0"/>
              </a:rPr>
              <a:t>: il processo di fossilizzazione richiede ere geologiche, rendendole risorse destinate all'esaurimento.</a:t>
            </a:r>
          </a:p>
          <a:p>
            <a:pPr algn="just">
              <a:buFont typeface="Wingdings" panose="05000000000000000000" pitchFamily="2" charset="2"/>
              <a:buChar char="ü"/>
            </a:pPr>
            <a:r>
              <a:rPr lang="it-IT" sz="1900" b="1" dirty="0">
                <a:solidFill>
                  <a:srgbClr val="002060"/>
                </a:solidFill>
                <a:cs typeface="Arial" panose="020B0604020202020204" pitchFamily="34" charset="0"/>
              </a:rPr>
              <a:t>Emissione di CO</a:t>
            </a:r>
            <a:r>
              <a:rPr lang="it-IT" sz="1900" b="1" baseline="-25000" dirty="0">
                <a:solidFill>
                  <a:srgbClr val="002060"/>
                </a:solidFill>
                <a:cs typeface="Arial" panose="020B0604020202020204" pitchFamily="34" charset="0"/>
              </a:rPr>
              <a:t>2</a:t>
            </a:r>
            <a:r>
              <a:rPr lang="it-IT" sz="1900" b="1" dirty="0">
                <a:solidFill>
                  <a:srgbClr val="002060"/>
                </a:solidFill>
                <a:cs typeface="Arial" panose="020B0604020202020204" pitchFamily="34" charset="0"/>
              </a:rPr>
              <a:t> e cambiamento climatico </a:t>
            </a:r>
          </a:p>
          <a:p>
            <a:pPr algn="just">
              <a:buFont typeface="Wingdings" panose="05000000000000000000" pitchFamily="2" charset="2"/>
              <a:buChar char="ü"/>
            </a:pPr>
            <a:r>
              <a:rPr lang="it-IT" sz="1900" b="1" dirty="0">
                <a:solidFill>
                  <a:srgbClr val="002060"/>
                </a:solidFill>
                <a:cs typeface="Arial" panose="020B0604020202020204" pitchFamily="34" charset="0"/>
              </a:rPr>
              <a:t>Inquinamento atmosferico</a:t>
            </a:r>
          </a:p>
        </p:txBody>
      </p:sp>
    </p:spTree>
    <p:extLst>
      <p:ext uri="{BB962C8B-B14F-4D97-AF65-F5344CB8AC3E}">
        <p14:creationId xmlns:p14="http://schemas.microsoft.com/office/powerpoint/2010/main" val="394128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6128D-4A6A-46BC-F7D3-F77F171DAFF3}"/>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92917F9D-87A8-9C93-9C0A-A4DFF59804DC}"/>
              </a:ext>
            </a:extLst>
          </p:cNvPr>
          <p:cNvSpPr>
            <a:spLocks noGrp="1"/>
          </p:cNvSpPr>
          <p:nvPr>
            <p:ph type="title"/>
          </p:nvPr>
        </p:nvSpPr>
        <p:spPr>
          <a:xfrm>
            <a:off x="628650" y="241631"/>
            <a:ext cx="7886700" cy="368299"/>
          </a:xfrm>
        </p:spPr>
        <p:txBody>
          <a:bodyPr>
            <a:noAutofit/>
          </a:bodyPr>
          <a:lstStyle/>
          <a:p>
            <a:pPr algn="ctr"/>
            <a:r>
              <a:rPr lang="it-IT" sz="3600" b="1" dirty="0">
                <a:solidFill>
                  <a:srgbClr val="002060"/>
                </a:solidFill>
                <a:latin typeface="+mn-lt"/>
                <a:cs typeface="Arial" panose="020B0604020202020204" pitchFamily="34" charset="0"/>
              </a:rPr>
              <a:t>Petrolio</a:t>
            </a:r>
          </a:p>
        </p:txBody>
      </p:sp>
      <p:sp>
        <p:nvSpPr>
          <p:cNvPr id="5" name="Segnaposto contenuto 4">
            <a:extLst>
              <a:ext uri="{FF2B5EF4-FFF2-40B4-BE49-F238E27FC236}">
                <a16:creationId xmlns:a16="http://schemas.microsoft.com/office/drawing/2014/main" id="{0FBC6E06-B711-075B-CADA-43249B26D345}"/>
              </a:ext>
            </a:extLst>
          </p:cNvPr>
          <p:cNvSpPr>
            <a:spLocks noGrp="1"/>
          </p:cNvSpPr>
          <p:nvPr>
            <p:ph idx="1"/>
          </p:nvPr>
        </p:nvSpPr>
        <p:spPr>
          <a:xfrm>
            <a:off x="423862" y="857829"/>
            <a:ext cx="8296275" cy="5734050"/>
          </a:xfrm>
        </p:spPr>
        <p:txBody>
          <a:bodyPr>
            <a:normAutofit/>
          </a:bodyPr>
          <a:lstStyle/>
          <a:p>
            <a:pPr marL="0" indent="0" algn="just">
              <a:buNone/>
            </a:pPr>
            <a:r>
              <a:rPr lang="it-IT" sz="2100" dirty="0">
                <a:solidFill>
                  <a:srgbClr val="002060"/>
                </a:solidFill>
                <a:cs typeface="Arial" panose="020B0604020202020204" pitchFamily="34" charset="0"/>
              </a:rPr>
              <a:t>Il petrolio (dal termine tardo latino </a:t>
            </a:r>
            <a:r>
              <a:rPr lang="it-IT" sz="2100" i="1" dirty="0" err="1">
                <a:solidFill>
                  <a:srgbClr val="002060"/>
                </a:solidFill>
                <a:cs typeface="Arial" panose="020B0604020202020204" pitchFamily="34" charset="0"/>
              </a:rPr>
              <a:t>petroleum</a:t>
            </a:r>
            <a:r>
              <a:rPr lang="it-IT" sz="2100" dirty="0">
                <a:solidFill>
                  <a:srgbClr val="002060"/>
                </a:solidFill>
                <a:cs typeface="Arial" panose="020B0604020202020204" pitchFamily="34" charset="0"/>
              </a:rPr>
              <a:t>, composto di petra, "roccia", e </a:t>
            </a:r>
            <a:r>
              <a:rPr lang="it-IT" sz="2100" i="1" dirty="0">
                <a:solidFill>
                  <a:srgbClr val="002060"/>
                </a:solidFill>
                <a:cs typeface="Arial" panose="020B0604020202020204" pitchFamily="34" charset="0"/>
              </a:rPr>
              <a:t>oleum</a:t>
            </a:r>
            <a:r>
              <a:rPr lang="it-IT" sz="2100" dirty="0">
                <a:solidFill>
                  <a:srgbClr val="002060"/>
                </a:solidFill>
                <a:cs typeface="Arial" panose="020B0604020202020204" pitchFamily="34" charset="0"/>
              </a:rPr>
              <a:t>, "olio", cioè "olio di roccia"), anche detto oro nero, è un liquido infiammabile, viscoso, con una colorazione variabile dal nero-marrone scuro al verdognolo o arancione.</a:t>
            </a:r>
          </a:p>
          <a:p>
            <a:pPr marL="176213" indent="-176213" algn="just">
              <a:buFont typeface="Wingdings" panose="05000000000000000000" pitchFamily="2" charset="2"/>
              <a:buChar char="§"/>
            </a:pPr>
            <a:r>
              <a:rPr lang="it-IT" sz="2100" dirty="0">
                <a:solidFill>
                  <a:srgbClr val="002060"/>
                </a:solidFill>
                <a:cs typeface="Arial" panose="020B0604020202020204" pitchFamily="34" charset="0"/>
              </a:rPr>
              <a:t>Si trova imprigionato all’interno di particolari rocce sedimentarie porose, dette rocce magazzino, di cui riempie tutti gli interstizi. </a:t>
            </a:r>
          </a:p>
          <a:p>
            <a:pPr marL="176213" indent="-176213" algn="just">
              <a:buFont typeface="Wingdings" panose="05000000000000000000" pitchFamily="2" charset="2"/>
              <a:buChar char="§"/>
            </a:pPr>
            <a:r>
              <a:rPr lang="it-IT" sz="2100" dirty="0">
                <a:solidFill>
                  <a:srgbClr val="002060"/>
                </a:solidFill>
                <a:cs typeface="Arial" panose="020B0604020202020204" pitchFamily="34" charset="0"/>
              </a:rPr>
              <a:t>Dal punto di vista chimico, è una miscela liquida di idrocarburi (composti chimici formati esclusivamente da carbonio e idrogeno).</a:t>
            </a:r>
          </a:p>
          <a:p>
            <a:pPr marL="176213" indent="-176213" algn="just">
              <a:buFont typeface="Wingdings" panose="05000000000000000000" pitchFamily="2" charset="2"/>
              <a:buChar char="§"/>
            </a:pPr>
            <a:r>
              <a:rPr lang="it-IT" sz="2100" dirty="0">
                <a:solidFill>
                  <a:srgbClr val="002060"/>
                </a:solidFill>
                <a:cs typeface="Arial" panose="020B0604020202020204" pitchFamily="34" charset="0"/>
              </a:rPr>
              <a:t>Ha origine dalla cosiddetta sapropelite, una melma ricca di sostanza organica derivata dalla decomposizione di microrganismi e resti animali depositatisi sui fondali marini o lacustri privi di ossigeno. Con il tempo e la pressione, questi depositi hanno dato origine alle rocce madri.</a:t>
            </a:r>
          </a:p>
          <a:p>
            <a:pPr marL="176213" indent="-176213" algn="just">
              <a:buFont typeface="Wingdings" panose="05000000000000000000" pitchFamily="2" charset="2"/>
              <a:buChar char="§"/>
            </a:pPr>
            <a:r>
              <a:rPr lang="it-IT" sz="2100" dirty="0">
                <a:solidFill>
                  <a:srgbClr val="002060"/>
                </a:solidFill>
                <a:cs typeface="Arial" panose="020B0604020202020204" pitchFamily="34" charset="0"/>
              </a:rPr>
              <a:t>Dal petrolio greggio estratto si ottengono, tramite processi di raffinazione (distillazione frazionata), diversi prodotti chiave: GPL (Gas di Petrolio Liquefatti), benzina, gasolio, olii lubrificanti, bitume.</a:t>
            </a:r>
          </a:p>
        </p:txBody>
      </p:sp>
      <p:pic>
        <p:nvPicPr>
          <p:cNvPr id="8" name="Immagine 7">
            <a:extLst>
              <a:ext uri="{FF2B5EF4-FFF2-40B4-BE49-F238E27FC236}">
                <a16:creationId xmlns:a16="http://schemas.microsoft.com/office/drawing/2014/main" id="{A52E3F6F-BF8F-B1B0-3F39-7AF90B5E75F0}"/>
              </a:ext>
            </a:extLst>
          </p:cNvPr>
          <p:cNvPicPr>
            <a:picLocks noChangeAspect="1"/>
          </p:cNvPicPr>
          <p:nvPr/>
        </p:nvPicPr>
        <p:blipFill>
          <a:blip r:embed="rId2"/>
          <a:stretch>
            <a:fillRect/>
          </a:stretch>
        </p:blipFill>
        <p:spPr>
          <a:xfrm>
            <a:off x="7236296" y="5582505"/>
            <a:ext cx="2023456" cy="1341639"/>
          </a:xfrm>
          <a:prstGeom prst="rect">
            <a:avLst/>
          </a:prstGeom>
        </p:spPr>
      </p:pic>
      <p:sp>
        <p:nvSpPr>
          <p:cNvPr id="3" name="CasellaDiTesto 2">
            <a:extLst>
              <a:ext uri="{FF2B5EF4-FFF2-40B4-BE49-F238E27FC236}">
                <a16:creationId xmlns:a16="http://schemas.microsoft.com/office/drawing/2014/main" id="{FCC0F05B-97DA-B844-89CE-EA9E5194CFCC}"/>
              </a:ext>
            </a:extLst>
          </p:cNvPr>
          <p:cNvSpPr txBox="1"/>
          <p:nvPr/>
        </p:nvSpPr>
        <p:spPr>
          <a:xfrm>
            <a:off x="251520" y="627781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spTree>
    <p:extLst>
      <p:ext uri="{BB962C8B-B14F-4D97-AF65-F5344CB8AC3E}">
        <p14:creationId xmlns:p14="http://schemas.microsoft.com/office/powerpoint/2010/main" val="1636026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1C1A7-4838-08CC-D842-F6B20B752FC5}"/>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DB74EF2F-B434-6ED1-B35B-CCDED66957F3}"/>
              </a:ext>
            </a:extLst>
          </p:cNvPr>
          <p:cNvSpPr>
            <a:spLocks noGrp="1"/>
          </p:cNvSpPr>
          <p:nvPr>
            <p:ph type="title"/>
          </p:nvPr>
        </p:nvSpPr>
        <p:spPr>
          <a:xfrm>
            <a:off x="628649" y="307480"/>
            <a:ext cx="7886700" cy="368299"/>
          </a:xfrm>
        </p:spPr>
        <p:txBody>
          <a:bodyPr>
            <a:noAutofit/>
          </a:bodyPr>
          <a:lstStyle/>
          <a:p>
            <a:pPr algn="ctr"/>
            <a:r>
              <a:rPr lang="it-IT" sz="3600" b="1" dirty="0">
                <a:solidFill>
                  <a:srgbClr val="002060"/>
                </a:solidFill>
                <a:latin typeface="+mn-lt"/>
                <a:cs typeface="Arial" panose="020B0604020202020204" pitchFamily="34" charset="0"/>
              </a:rPr>
              <a:t>Carbone</a:t>
            </a:r>
          </a:p>
        </p:txBody>
      </p:sp>
      <p:sp>
        <p:nvSpPr>
          <p:cNvPr id="5" name="Segnaposto contenuto 4">
            <a:extLst>
              <a:ext uri="{FF2B5EF4-FFF2-40B4-BE49-F238E27FC236}">
                <a16:creationId xmlns:a16="http://schemas.microsoft.com/office/drawing/2014/main" id="{241BA3E4-C696-106E-7E39-AF7CA6C34CF5}"/>
              </a:ext>
            </a:extLst>
          </p:cNvPr>
          <p:cNvSpPr>
            <a:spLocks noGrp="1"/>
          </p:cNvSpPr>
          <p:nvPr>
            <p:ph idx="1"/>
          </p:nvPr>
        </p:nvSpPr>
        <p:spPr>
          <a:xfrm>
            <a:off x="423862" y="1007307"/>
            <a:ext cx="8296275" cy="5734050"/>
          </a:xfrm>
        </p:spPr>
        <p:txBody>
          <a:bodyPr>
            <a:normAutofit fontScale="92500" lnSpcReduction="10000"/>
          </a:bodyPr>
          <a:lstStyle/>
          <a:p>
            <a:pPr marL="0" indent="0" algn="just">
              <a:buNone/>
            </a:pPr>
            <a:r>
              <a:rPr lang="it-IT" sz="2000" dirty="0">
                <a:solidFill>
                  <a:srgbClr val="002060"/>
                </a:solidFill>
                <a:cs typeface="Arial" panose="020B0604020202020204" pitchFamily="34" charset="0"/>
              </a:rPr>
              <a:t>Il carbone è un combustibile fossile che si origina dalla carbonificazione di resti vegetali accumulatisi in ambienti anaerobici (privi di ossigeno). Viene estratto dai giacimenti sedimentari tramite miniere sotterranee o a cielo aperto. La sua composizione chimica e il suo potere calorifico dipendono dal grado di avanzamento del processo di carbonizzazione: nei primi stadi, il materiale conserva ancora molte caratteristiche del legno originario.</a:t>
            </a:r>
          </a:p>
          <a:p>
            <a:pPr marL="0" indent="0" algn="just">
              <a:buNone/>
            </a:pPr>
            <a:r>
              <a:rPr lang="it-IT" sz="2000" dirty="0">
                <a:solidFill>
                  <a:srgbClr val="002060"/>
                </a:solidFill>
                <a:cs typeface="Arial" panose="020B0604020202020204" pitchFamily="34" charset="0"/>
              </a:rPr>
              <a:t>Le principali tipologie di carbone (in ordine di formazione e qualità) sono:</a:t>
            </a:r>
          </a:p>
          <a:p>
            <a:pPr marL="0" indent="0" algn="just">
              <a:buNone/>
            </a:pPr>
            <a:r>
              <a:rPr lang="it-IT" sz="2000" b="1" dirty="0">
                <a:solidFill>
                  <a:srgbClr val="002060"/>
                </a:solidFill>
                <a:cs typeface="Arial" panose="020B0604020202020204" pitchFamily="34" charset="0"/>
              </a:rPr>
              <a:t>Torba</a:t>
            </a:r>
            <a:r>
              <a:rPr lang="it-IT" sz="2000" dirty="0">
                <a:solidFill>
                  <a:srgbClr val="002060"/>
                </a:solidFill>
                <a:cs typeface="Arial" panose="020B0604020202020204" pitchFamily="34" charset="0"/>
              </a:rPr>
              <a:t>: lo stadio iniziale di formazione (epoca neozoica). Ha una consistenza spugnosa, colore marrone/nero e un elevatissimo contenuto di acqua (fino al 90%), che la rende un combustibile di bassa qualità.</a:t>
            </a:r>
          </a:p>
          <a:p>
            <a:pPr marL="0" indent="0" algn="just">
              <a:buNone/>
            </a:pPr>
            <a:r>
              <a:rPr lang="it-IT" sz="2000" b="1" dirty="0">
                <a:solidFill>
                  <a:srgbClr val="002060"/>
                </a:solidFill>
                <a:cs typeface="Arial" panose="020B0604020202020204" pitchFamily="34" charset="0"/>
              </a:rPr>
              <a:t>Lignite</a:t>
            </a:r>
            <a:r>
              <a:rPr lang="it-IT" sz="2000" dirty="0">
                <a:solidFill>
                  <a:srgbClr val="002060"/>
                </a:solidFill>
                <a:cs typeface="Arial" panose="020B0604020202020204" pitchFamily="34" charset="0"/>
              </a:rPr>
              <a:t>: carbone di colore marrone che conserva ancora parte della struttura legnosa. Ha un contenuto di carbonio maggiore rispetto alla torba (circa 70%) e un'umidità media del 21%, venendo considerata un combustibile di qualità medio-bassa.</a:t>
            </a:r>
          </a:p>
          <a:p>
            <a:pPr marL="0" indent="0" algn="just">
              <a:buNone/>
            </a:pPr>
            <a:r>
              <a:rPr lang="it-IT" sz="2000" b="1" dirty="0">
                <a:solidFill>
                  <a:srgbClr val="002060"/>
                </a:solidFill>
                <a:cs typeface="Arial" panose="020B0604020202020204" pitchFamily="34" charset="0"/>
              </a:rPr>
              <a:t>Litantrace</a:t>
            </a:r>
            <a:r>
              <a:rPr lang="it-IT" sz="2000" dirty="0">
                <a:solidFill>
                  <a:srgbClr val="002060"/>
                </a:solidFill>
                <a:cs typeface="Arial" panose="020B0604020202020204" pitchFamily="34" charset="0"/>
              </a:rPr>
              <a:t>: la tipologia più diffusa e usata dall'uomo. Di colore nero opaco o brillante, ha un elevato contenuto di carbonio (fino al 90%) e un basso tasso di umidità, offrendo un alto potere calorifico.</a:t>
            </a:r>
          </a:p>
          <a:p>
            <a:pPr marL="0" indent="0" algn="just">
              <a:buNone/>
            </a:pPr>
            <a:r>
              <a:rPr lang="it-IT" sz="2000" b="1" dirty="0">
                <a:solidFill>
                  <a:srgbClr val="002060"/>
                </a:solidFill>
                <a:cs typeface="Arial" panose="020B0604020202020204" pitchFamily="34" charset="0"/>
              </a:rPr>
              <a:t>Antracite</a:t>
            </a:r>
            <a:r>
              <a:rPr lang="it-IT" sz="2000" dirty="0">
                <a:solidFill>
                  <a:srgbClr val="002060"/>
                </a:solidFill>
                <a:cs typeface="Arial" panose="020B0604020202020204" pitchFamily="34" charset="0"/>
              </a:rPr>
              <a:t>: il carbone più antico e pregiato, caratterizzato da un altissimo contenuto di carbonio e dalla quasi totale assenza di umidità e impurità. È il più costoso e meno utilizzato a causa della sua scarsa reperibilità in natura.</a:t>
            </a:r>
          </a:p>
          <a:p>
            <a:pPr marL="0" indent="0" algn="just">
              <a:buNone/>
            </a:pPr>
            <a:endParaRPr lang="it-IT" sz="2000" dirty="0">
              <a:solidFill>
                <a:srgbClr val="002060"/>
              </a:solidFill>
              <a:cs typeface="Arial" panose="020B0604020202020204" pitchFamily="34" charset="0"/>
            </a:endParaRPr>
          </a:p>
          <a:p>
            <a:pPr marL="0" indent="0" algn="just">
              <a:buNone/>
            </a:pPr>
            <a:endParaRPr lang="it-IT" sz="2000" dirty="0">
              <a:solidFill>
                <a:srgbClr val="002060"/>
              </a:solidFill>
              <a:cs typeface="Arial" panose="020B0604020202020204" pitchFamily="34" charset="0"/>
            </a:endParaRPr>
          </a:p>
        </p:txBody>
      </p:sp>
      <p:pic>
        <p:nvPicPr>
          <p:cNvPr id="7" name="Immagine 6">
            <a:extLst>
              <a:ext uri="{FF2B5EF4-FFF2-40B4-BE49-F238E27FC236}">
                <a16:creationId xmlns:a16="http://schemas.microsoft.com/office/drawing/2014/main" id="{4E292EA8-D1C0-E8E6-8B90-9815A7DDD7B4}"/>
              </a:ext>
            </a:extLst>
          </p:cNvPr>
          <p:cNvPicPr>
            <a:picLocks noChangeAspect="1"/>
          </p:cNvPicPr>
          <p:nvPr/>
        </p:nvPicPr>
        <p:blipFill>
          <a:blip r:embed="rId2"/>
          <a:stretch>
            <a:fillRect/>
          </a:stretch>
        </p:blipFill>
        <p:spPr>
          <a:xfrm>
            <a:off x="7020272" y="116643"/>
            <a:ext cx="1218059" cy="913545"/>
          </a:xfrm>
          <a:prstGeom prst="rect">
            <a:avLst/>
          </a:prstGeom>
        </p:spPr>
      </p:pic>
      <p:sp>
        <p:nvSpPr>
          <p:cNvPr id="3" name="CasellaDiTesto 2">
            <a:extLst>
              <a:ext uri="{FF2B5EF4-FFF2-40B4-BE49-F238E27FC236}">
                <a16:creationId xmlns:a16="http://schemas.microsoft.com/office/drawing/2014/main" id="{B378C97A-9B0C-34A8-6A6F-2D0B96E51331}"/>
              </a:ext>
            </a:extLst>
          </p:cNvPr>
          <p:cNvSpPr txBox="1"/>
          <p:nvPr/>
        </p:nvSpPr>
        <p:spPr>
          <a:xfrm>
            <a:off x="257596" y="6381328"/>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spTree>
    <p:extLst>
      <p:ext uri="{BB962C8B-B14F-4D97-AF65-F5344CB8AC3E}">
        <p14:creationId xmlns:p14="http://schemas.microsoft.com/office/powerpoint/2010/main" val="3099281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44777-857F-B5A6-6FC6-582216C55F4A}"/>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23D41A5A-02FA-2622-7303-4FD301CC839F}"/>
              </a:ext>
            </a:extLst>
          </p:cNvPr>
          <p:cNvSpPr>
            <a:spLocks noGrp="1"/>
          </p:cNvSpPr>
          <p:nvPr>
            <p:ph type="title"/>
          </p:nvPr>
        </p:nvSpPr>
        <p:spPr>
          <a:xfrm>
            <a:off x="628649" y="404664"/>
            <a:ext cx="7886700" cy="368299"/>
          </a:xfrm>
        </p:spPr>
        <p:txBody>
          <a:bodyPr>
            <a:noAutofit/>
          </a:bodyPr>
          <a:lstStyle/>
          <a:p>
            <a:pPr algn="ctr"/>
            <a:r>
              <a:rPr lang="it-IT" sz="3600" b="1" dirty="0">
                <a:solidFill>
                  <a:srgbClr val="002060"/>
                </a:solidFill>
                <a:latin typeface="+mn-lt"/>
                <a:cs typeface="Arial" panose="020B0604020202020204" pitchFamily="34" charset="0"/>
              </a:rPr>
              <a:t>Gas naturale</a:t>
            </a:r>
          </a:p>
        </p:txBody>
      </p:sp>
      <p:sp>
        <p:nvSpPr>
          <p:cNvPr id="5" name="Segnaposto contenuto 4">
            <a:extLst>
              <a:ext uri="{FF2B5EF4-FFF2-40B4-BE49-F238E27FC236}">
                <a16:creationId xmlns:a16="http://schemas.microsoft.com/office/drawing/2014/main" id="{55939040-FD94-D6E7-9E5A-644FD8EC3A8E}"/>
              </a:ext>
            </a:extLst>
          </p:cNvPr>
          <p:cNvSpPr>
            <a:spLocks noGrp="1"/>
          </p:cNvSpPr>
          <p:nvPr>
            <p:ph idx="1"/>
          </p:nvPr>
        </p:nvSpPr>
        <p:spPr>
          <a:xfrm>
            <a:off x="423862" y="1268760"/>
            <a:ext cx="8296275" cy="4874984"/>
          </a:xfrm>
        </p:spPr>
        <p:txBody>
          <a:bodyPr>
            <a:noAutofit/>
          </a:bodyPr>
          <a:lstStyle/>
          <a:p>
            <a:pPr marL="0" indent="0" algn="just">
              <a:buNone/>
            </a:pPr>
            <a:r>
              <a:rPr lang="it-IT" sz="2000" dirty="0">
                <a:solidFill>
                  <a:srgbClr val="002060"/>
                </a:solidFill>
                <a:cs typeface="Arial" panose="020B0604020202020204" pitchFamily="34" charset="0"/>
              </a:rPr>
              <a:t>Il gas naturale è un combustibile fossile prodotto dalla decomposizione anaerobica (in assenza di ossigeno) di materia organica. In natura si trova in giacimenti sotterranei, da solo oppure associato al petrolio e al carbone. Un processo analogo avviene nelle discariche con la decomposizione dei rifiuti, generando il cosiddetto biogas.</a:t>
            </a:r>
          </a:p>
          <a:p>
            <a:pPr marL="0" indent="0" algn="just">
              <a:buNone/>
            </a:pPr>
            <a:r>
              <a:rPr lang="it-IT" sz="2000" dirty="0">
                <a:solidFill>
                  <a:srgbClr val="002060"/>
                </a:solidFill>
                <a:cs typeface="Arial" panose="020B0604020202020204" pitchFamily="34" charset="0"/>
              </a:rPr>
              <a:t>Il componente principale è il </a:t>
            </a:r>
            <a:r>
              <a:rPr lang="it-IT" sz="2000" b="1" dirty="0">
                <a:solidFill>
                  <a:srgbClr val="002060"/>
                </a:solidFill>
                <a:cs typeface="Arial" panose="020B0604020202020204" pitchFamily="34" charset="0"/>
              </a:rPr>
              <a:t>metano</a:t>
            </a:r>
            <a:r>
              <a:rPr lang="it-IT" sz="2000" dirty="0">
                <a:solidFill>
                  <a:srgbClr val="002060"/>
                </a:solidFill>
                <a:cs typeface="Arial" panose="020B0604020202020204" pitchFamily="34" charset="0"/>
              </a:rPr>
              <a:t> (CH</a:t>
            </a:r>
            <a:r>
              <a:rPr lang="it-IT" sz="2000" baseline="-25000" dirty="0">
                <a:solidFill>
                  <a:srgbClr val="002060"/>
                </a:solidFill>
                <a:cs typeface="Arial" panose="020B0604020202020204" pitchFamily="34" charset="0"/>
              </a:rPr>
              <a:t>4</a:t>
            </a:r>
            <a:r>
              <a:rPr lang="it-IT" sz="2000" dirty="0">
                <a:solidFill>
                  <a:srgbClr val="002060"/>
                </a:solidFill>
                <a:cs typeface="Arial" panose="020B0604020202020204" pitchFamily="34" charset="0"/>
              </a:rPr>
              <a:t>), la molecola più semplice tra gli idrocarburi. Contiene anche percentuali minori di altri idrocarburi gassosi più pesanti, come etano (CH</a:t>
            </a:r>
            <a:r>
              <a:rPr lang="it-IT" sz="2000" baseline="-25000" dirty="0">
                <a:solidFill>
                  <a:srgbClr val="002060"/>
                </a:solidFill>
                <a:cs typeface="Arial" panose="020B0604020202020204" pitchFamily="34" charset="0"/>
              </a:rPr>
              <a:t>3</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3</a:t>
            </a:r>
            <a:r>
              <a:rPr lang="it-IT" sz="2000" dirty="0">
                <a:solidFill>
                  <a:srgbClr val="002060"/>
                </a:solidFill>
                <a:cs typeface="Arial" panose="020B0604020202020204" pitchFamily="34" charset="0"/>
              </a:rPr>
              <a:t>), propano (CH</a:t>
            </a:r>
            <a:r>
              <a:rPr lang="it-IT" sz="2000" baseline="-25000" dirty="0">
                <a:solidFill>
                  <a:srgbClr val="002060"/>
                </a:solidFill>
                <a:cs typeface="Arial" panose="020B0604020202020204" pitchFamily="34" charset="0"/>
              </a:rPr>
              <a:t>3</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2</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3</a:t>
            </a:r>
            <a:r>
              <a:rPr lang="it-IT" sz="2000" dirty="0">
                <a:solidFill>
                  <a:srgbClr val="002060"/>
                </a:solidFill>
                <a:cs typeface="Arial" panose="020B0604020202020204" pitchFamily="34" charset="0"/>
              </a:rPr>
              <a:t>) e butano (CH</a:t>
            </a:r>
            <a:r>
              <a:rPr lang="it-IT" sz="2000" baseline="-25000" dirty="0">
                <a:solidFill>
                  <a:srgbClr val="002060"/>
                </a:solidFill>
                <a:cs typeface="Arial" panose="020B0604020202020204" pitchFamily="34" charset="0"/>
              </a:rPr>
              <a:t>3</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2</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2</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3</a:t>
            </a:r>
            <a:r>
              <a:rPr lang="it-IT" sz="2000" dirty="0">
                <a:solidFill>
                  <a:srgbClr val="002060"/>
                </a:solidFill>
                <a:cs typeface="Arial" panose="020B0604020202020204" pitchFamily="34" charset="0"/>
              </a:rPr>
              <a:t>), e, in piccole quantità, pentano (CH</a:t>
            </a:r>
            <a:r>
              <a:rPr lang="it-IT" sz="2000" baseline="-25000" dirty="0">
                <a:solidFill>
                  <a:srgbClr val="002060"/>
                </a:solidFill>
                <a:cs typeface="Arial" panose="020B0604020202020204" pitchFamily="34" charset="0"/>
              </a:rPr>
              <a:t>3</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2</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2</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2</a:t>
            </a:r>
            <a:r>
              <a:rPr lang="it-IT" sz="2000" dirty="0">
                <a:solidFill>
                  <a:srgbClr val="002060"/>
                </a:solidFill>
                <a:cs typeface="Arial" panose="020B0604020202020204" pitchFamily="34" charset="0"/>
              </a:rPr>
              <a:t>CH</a:t>
            </a:r>
            <a:r>
              <a:rPr lang="it-IT" sz="2000" baseline="-25000" dirty="0">
                <a:solidFill>
                  <a:srgbClr val="002060"/>
                </a:solidFill>
                <a:cs typeface="Arial" panose="020B0604020202020204" pitchFamily="34" charset="0"/>
              </a:rPr>
              <a:t>3</a:t>
            </a:r>
            <a:r>
              <a:rPr lang="it-IT" sz="2000" dirty="0">
                <a:solidFill>
                  <a:srgbClr val="002060"/>
                </a:solidFill>
                <a:cs typeface="Arial" panose="020B0604020202020204" pitchFamily="34" charset="0"/>
              </a:rPr>
              <a:t>). </a:t>
            </a:r>
          </a:p>
          <a:p>
            <a:pPr marL="0" indent="0" algn="just">
              <a:buNone/>
            </a:pPr>
            <a:r>
              <a:rPr lang="it-IT" sz="2000" dirty="0">
                <a:solidFill>
                  <a:srgbClr val="002060"/>
                </a:solidFill>
                <a:cs typeface="Arial" panose="020B0604020202020204" pitchFamily="34" charset="0"/>
              </a:rPr>
              <a:t>È  impiegato prevalentemente per la produzione di energia elettrica nelle centrali termoelettriche, per il riscaldamento e il condizionamento degli edifici e per l’uso domestico (cucina).</a:t>
            </a:r>
          </a:p>
          <a:p>
            <a:pPr marL="0" indent="0" algn="just">
              <a:buNone/>
            </a:pPr>
            <a:r>
              <a:rPr lang="it-IT" sz="2000" dirty="0">
                <a:solidFill>
                  <a:srgbClr val="002060"/>
                </a:solidFill>
                <a:cs typeface="Arial" panose="020B0604020202020204" pitchFamily="34" charset="0"/>
              </a:rPr>
              <a:t>È considerata la fonte fossile «più pulita» poiché la sua combustione rilascia una quantità inferiore di sostanze inquinanti e di anidride carbonica rispetto al carbone e al petrolio.</a:t>
            </a:r>
          </a:p>
          <a:p>
            <a:pPr marL="0" indent="0" algn="just">
              <a:buNone/>
            </a:pPr>
            <a:endParaRPr lang="it-IT" sz="2000" dirty="0">
              <a:solidFill>
                <a:srgbClr val="002060"/>
              </a:solidFill>
              <a:cs typeface="Arial" panose="020B0604020202020204" pitchFamily="34" charset="0"/>
            </a:endParaRPr>
          </a:p>
          <a:p>
            <a:pPr marL="0" indent="0" algn="just">
              <a:buNone/>
            </a:pPr>
            <a:r>
              <a:rPr lang="it-IT" sz="2000" dirty="0">
                <a:solidFill>
                  <a:srgbClr val="002060"/>
                </a:solidFill>
                <a:cs typeface="Arial" panose="020B0604020202020204" pitchFamily="34" charset="0"/>
              </a:rPr>
              <a:t>.</a:t>
            </a:r>
          </a:p>
        </p:txBody>
      </p:sp>
      <p:pic>
        <p:nvPicPr>
          <p:cNvPr id="6" name="Immagine 5">
            <a:extLst>
              <a:ext uri="{FF2B5EF4-FFF2-40B4-BE49-F238E27FC236}">
                <a16:creationId xmlns:a16="http://schemas.microsoft.com/office/drawing/2014/main" id="{8D8C917E-825E-D0F6-7647-93F8F531919E}"/>
              </a:ext>
            </a:extLst>
          </p:cNvPr>
          <p:cNvPicPr>
            <a:picLocks noChangeAspect="1"/>
          </p:cNvPicPr>
          <p:nvPr/>
        </p:nvPicPr>
        <p:blipFill>
          <a:blip r:embed="rId2"/>
          <a:stretch>
            <a:fillRect/>
          </a:stretch>
        </p:blipFill>
        <p:spPr>
          <a:xfrm>
            <a:off x="6948264" y="-174696"/>
            <a:ext cx="1921234" cy="1278494"/>
          </a:xfrm>
          <a:prstGeom prst="rect">
            <a:avLst/>
          </a:prstGeom>
        </p:spPr>
      </p:pic>
      <p:sp>
        <p:nvSpPr>
          <p:cNvPr id="3" name="CasellaDiTesto 2">
            <a:extLst>
              <a:ext uri="{FF2B5EF4-FFF2-40B4-BE49-F238E27FC236}">
                <a16:creationId xmlns:a16="http://schemas.microsoft.com/office/drawing/2014/main" id="{7AA88D52-D5FD-998D-9C75-5BEBC92A39C9}"/>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spTree>
    <p:extLst>
      <p:ext uri="{BB962C8B-B14F-4D97-AF65-F5344CB8AC3E}">
        <p14:creationId xmlns:p14="http://schemas.microsoft.com/office/powerpoint/2010/main" val="2473663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0814"/>
            <a:ext cx="8229600" cy="707886"/>
          </a:xfrm>
          <a:noFill/>
        </p:spPr>
        <p:txBody>
          <a:bodyPr wrap="square" rtlCol="0">
            <a:spAutoFit/>
          </a:bodyPr>
          <a:lstStyle/>
          <a:p>
            <a:r>
              <a:rPr lang="it-IT" sz="4000" b="1" dirty="0">
                <a:solidFill>
                  <a:srgbClr val="002060"/>
                </a:solidFill>
                <a:ea typeface="+mn-ea"/>
                <a:cs typeface="Arial" panose="020B0604020202020204" pitchFamily="34" charset="0"/>
              </a:rPr>
              <a:t>Energie rinnovabili</a:t>
            </a:r>
          </a:p>
        </p:txBody>
      </p:sp>
      <p:sp>
        <p:nvSpPr>
          <p:cNvPr id="3" name="Segnaposto contenuto 2"/>
          <p:cNvSpPr>
            <a:spLocks noGrp="1"/>
          </p:cNvSpPr>
          <p:nvPr>
            <p:ph idx="1"/>
          </p:nvPr>
        </p:nvSpPr>
        <p:spPr>
          <a:xfrm>
            <a:off x="323528" y="633688"/>
            <a:ext cx="8496944" cy="5963663"/>
          </a:xfrm>
        </p:spPr>
        <p:txBody>
          <a:bodyPr>
            <a:noAutofit/>
          </a:bodyPr>
          <a:lstStyle/>
          <a:p>
            <a:pPr marL="0" indent="0" algn="just">
              <a:buNone/>
            </a:pPr>
            <a:r>
              <a:rPr lang="it-IT" sz="1900" dirty="0">
                <a:solidFill>
                  <a:srgbClr val="002060"/>
                </a:solidFill>
                <a:latin typeface="+mj-lt"/>
                <a:cs typeface="Arial" panose="020B0604020202020204" pitchFamily="34" charset="0"/>
              </a:rPr>
              <a:t>Con il termine energie rinnovabili si intendono le forme di energia generate da fonti naturali capaci di rigenerarsi in tempi brevi, commisurati ai tempi della vita umana.</a:t>
            </a:r>
          </a:p>
          <a:p>
            <a:pPr marL="0" indent="0" algn="just">
              <a:buNone/>
            </a:pPr>
            <a:r>
              <a:rPr lang="it-IT" sz="1900" dirty="0">
                <a:solidFill>
                  <a:srgbClr val="002060"/>
                </a:solidFill>
                <a:latin typeface="+mj-lt"/>
                <a:cs typeface="Arial" panose="020B0604020202020204" pitchFamily="34" charset="0"/>
              </a:rPr>
              <a:t>La maggior parte di esse è considerata inesauribile, in quanto la loro rigenerazione avviene alla stessa velocità (o superiore) con cui vengono consumate. Fanno eccezione alcune risorse che, pur essendo rinnovabili, possono esaurirsi se sfruttate eccessivamente dall'uomo senza rispettarne i tempi di ripristino (esempio classico sono le biomasse e il legname delle foreste).</a:t>
            </a:r>
          </a:p>
          <a:p>
            <a:pPr marL="0" indent="0" algn="just">
              <a:buNone/>
            </a:pPr>
            <a:r>
              <a:rPr lang="it-IT" sz="1900" dirty="0">
                <a:solidFill>
                  <a:srgbClr val="002060"/>
                </a:solidFill>
                <a:latin typeface="+mj-lt"/>
                <a:cs typeface="Arial" panose="020B0604020202020204" pitchFamily="34" charset="0"/>
              </a:rPr>
              <a:t>Le </a:t>
            </a:r>
            <a:r>
              <a:rPr lang="it-IT" sz="1900" b="1" dirty="0">
                <a:solidFill>
                  <a:srgbClr val="002060"/>
                </a:solidFill>
                <a:latin typeface="+mj-lt"/>
                <a:cs typeface="Arial" panose="020B0604020202020204" pitchFamily="34" charset="0"/>
              </a:rPr>
              <a:t>principali fonti </a:t>
            </a:r>
            <a:r>
              <a:rPr lang="it-IT" sz="1900" dirty="0">
                <a:solidFill>
                  <a:srgbClr val="002060"/>
                </a:solidFill>
                <a:latin typeface="+mj-lt"/>
                <a:cs typeface="Arial" panose="020B0604020202020204" pitchFamily="34" charset="0"/>
              </a:rPr>
              <a:t>di energia rinnovabile sono:</a:t>
            </a:r>
          </a:p>
          <a:p>
            <a:pPr marL="0" indent="0" algn="just">
              <a:buNone/>
            </a:pPr>
            <a:r>
              <a:rPr lang="it-IT" sz="1900" b="1" dirty="0">
                <a:solidFill>
                  <a:srgbClr val="002060"/>
                </a:solidFill>
                <a:latin typeface="+mj-lt"/>
                <a:cs typeface="Arial" panose="020B0604020202020204" pitchFamily="34" charset="0"/>
              </a:rPr>
              <a:t>Sole</a:t>
            </a:r>
            <a:r>
              <a:rPr lang="it-IT" sz="1900" dirty="0">
                <a:solidFill>
                  <a:srgbClr val="002060"/>
                </a:solidFill>
                <a:latin typeface="+mj-lt"/>
                <a:cs typeface="Arial" panose="020B0604020202020204" pitchFamily="34" charset="0"/>
              </a:rPr>
              <a:t>: fornisce irraggiamento per la produzione di energia termica (pannelli solari) ed elettrica (impianti fotovoltaici).</a:t>
            </a:r>
          </a:p>
          <a:p>
            <a:pPr marL="0" indent="0" algn="just">
              <a:buNone/>
            </a:pPr>
            <a:r>
              <a:rPr lang="it-IT" sz="1900" b="1" dirty="0">
                <a:solidFill>
                  <a:srgbClr val="002060"/>
                </a:solidFill>
                <a:latin typeface="+mj-lt"/>
                <a:cs typeface="Arial" panose="020B0604020202020204" pitchFamily="34" charset="0"/>
              </a:rPr>
              <a:t>Vento</a:t>
            </a:r>
            <a:r>
              <a:rPr lang="it-IT" sz="1900" dirty="0">
                <a:solidFill>
                  <a:srgbClr val="002060"/>
                </a:solidFill>
                <a:latin typeface="+mj-lt"/>
                <a:cs typeface="Arial" panose="020B0604020202020204" pitchFamily="34" charset="0"/>
              </a:rPr>
              <a:t>: fonte di energia cinetica e meccanica, trasformata in elettricità tramite le pale eoliche.</a:t>
            </a:r>
          </a:p>
          <a:p>
            <a:pPr marL="0" indent="0" algn="just">
              <a:buNone/>
            </a:pPr>
            <a:r>
              <a:rPr lang="it-IT" sz="1900" b="1" dirty="0">
                <a:solidFill>
                  <a:srgbClr val="002060"/>
                </a:solidFill>
                <a:latin typeface="+mj-lt"/>
                <a:cs typeface="Arial" panose="020B0604020202020204" pitchFamily="34" charset="0"/>
              </a:rPr>
              <a:t>Acqua</a:t>
            </a:r>
            <a:r>
              <a:rPr lang="it-IT" sz="1900" dirty="0">
                <a:solidFill>
                  <a:srgbClr val="002060"/>
                </a:solidFill>
                <a:latin typeface="+mj-lt"/>
                <a:cs typeface="Arial" panose="020B0604020202020204" pitchFamily="34" charset="0"/>
              </a:rPr>
              <a:t> (Idroelettrica): sfrutta il movimento e la caduta dell'acqua per muovere turbine e generare corrente elettrica.</a:t>
            </a:r>
          </a:p>
          <a:p>
            <a:pPr marL="0" indent="0" algn="just">
              <a:buNone/>
            </a:pPr>
            <a:r>
              <a:rPr lang="it-IT" sz="1900" b="1" dirty="0">
                <a:solidFill>
                  <a:srgbClr val="002060"/>
                </a:solidFill>
                <a:latin typeface="+mj-lt"/>
                <a:cs typeface="Arial" panose="020B0604020202020204" pitchFamily="34" charset="0"/>
              </a:rPr>
              <a:t>Biomasse</a:t>
            </a:r>
            <a:r>
              <a:rPr lang="it-IT" sz="1900" dirty="0">
                <a:solidFill>
                  <a:srgbClr val="002060"/>
                </a:solidFill>
                <a:latin typeface="+mj-lt"/>
                <a:cs typeface="Arial" panose="020B0604020202020204" pitchFamily="34" charset="0"/>
              </a:rPr>
              <a:t>: materia organica (scarti agricoli, legname) utilizzata tramite combustione o fermentazione per produrre calore, elettricità o biocarburanti.</a:t>
            </a:r>
          </a:p>
          <a:p>
            <a:pPr marL="0" indent="0" algn="just">
              <a:buNone/>
            </a:pPr>
            <a:r>
              <a:rPr lang="it-IT" sz="1900" b="1" dirty="0">
                <a:solidFill>
                  <a:srgbClr val="002060"/>
                </a:solidFill>
                <a:latin typeface="+mj-lt"/>
                <a:cs typeface="Arial" panose="020B0604020202020204" pitchFamily="34" charset="0"/>
              </a:rPr>
              <a:t>Geotermia</a:t>
            </a:r>
            <a:r>
              <a:rPr lang="it-IT" sz="1900" dirty="0">
                <a:solidFill>
                  <a:srgbClr val="002060"/>
                </a:solidFill>
                <a:latin typeface="+mj-lt"/>
                <a:cs typeface="Arial" panose="020B0604020202020204" pitchFamily="34" charset="0"/>
              </a:rPr>
              <a:t>: sfrutta il calore naturale proveniente dall'interno della Terra.</a:t>
            </a:r>
          </a:p>
          <a:p>
            <a:pPr marL="0" indent="0" algn="just">
              <a:buNone/>
            </a:pPr>
            <a:r>
              <a:rPr lang="it-IT" sz="1900" b="1" dirty="0">
                <a:solidFill>
                  <a:srgbClr val="002060"/>
                </a:solidFill>
                <a:latin typeface="+mj-lt"/>
                <a:cs typeface="Arial" panose="020B0604020202020204" pitchFamily="34" charset="0"/>
              </a:rPr>
              <a:t>Mare</a:t>
            </a:r>
            <a:r>
              <a:rPr lang="it-IT" sz="1900" dirty="0">
                <a:solidFill>
                  <a:srgbClr val="002060"/>
                </a:solidFill>
                <a:latin typeface="+mj-lt"/>
                <a:cs typeface="Arial" panose="020B0604020202020204" pitchFamily="34" charset="0"/>
              </a:rPr>
              <a:t> e </a:t>
            </a:r>
            <a:r>
              <a:rPr lang="it-IT" sz="1900" b="1" dirty="0" err="1">
                <a:solidFill>
                  <a:srgbClr val="002060"/>
                </a:solidFill>
                <a:latin typeface="+mj-lt"/>
                <a:cs typeface="Arial" panose="020B0604020202020204" pitchFamily="34" charset="0"/>
              </a:rPr>
              <a:t>Oceanismo</a:t>
            </a:r>
            <a:r>
              <a:rPr lang="it-IT" sz="1900" dirty="0">
                <a:solidFill>
                  <a:srgbClr val="002060"/>
                </a:solidFill>
                <a:latin typeface="+mj-lt"/>
                <a:cs typeface="Arial" panose="020B0604020202020204" pitchFamily="34" charset="0"/>
              </a:rPr>
              <a:t>: sfrutta il movimento delle maree, delle onde e delle correnti marine.</a:t>
            </a:r>
          </a:p>
          <a:p>
            <a:pPr marL="0" indent="0" algn="just">
              <a:buNone/>
            </a:pPr>
            <a:endParaRPr lang="it-IT" sz="1900" dirty="0">
              <a:solidFill>
                <a:srgbClr val="002060"/>
              </a:solidFill>
              <a:latin typeface="+mj-lt"/>
              <a:cs typeface="Arial" panose="020B0604020202020204" pitchFamily="34" charset="0"/>
            </a:endParaRPr>
          </a:p>
        </p:txBody>
      </p:sp>
    </p:spTree>
    <p:extLst>
      <p:ext uri="{BB962C8B-B14F-4D97-AF65-F5344CB8AC3E}">
        <p14:creationId xmlns:p14="http://schemas.microsoft.com/office/powerpoint/2010/main" val="232794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84C9F178-A08E-5F81-CE72-DFBA44B37630}"/>
              </a:ext>
            </a:extLst>
          </p:cNvPr>
          <p:cNvSpPr>
            <a:spLocks noGrp="1"/>
          </p:cNvSpPr>
          <p:nvPr>
            <p:ph type="ctrTitle"/>
          </p:nvPr>
        </p:nvSpPr>
        <p:spPr>
          <a:xfrm>
            <a:off x="688032" y="457184"/>
            <a:ext cx="7772400" cy="1177443"/>
          </a:xfrm>
        </p:spPr>
        <p:txBody>
          <a:bodyPr>
            <a:normAutofit/>
          </a:bodyPr>
          <a:lstStyle/>
          <a:p>
            <a:r>
              <a:rPr lang="it-IT" sz="4200" b="1" dirty="0">
                <a:solidFill>
                  <a:srgbClr val="002060"/>
                </a:solidFill>
                <a:latin typeface="+mn-lt"/>
              </a:rPr>
              <a:t>Fonti energetiche a confronto</a:t>
            </a:r>
          </a:p>
        </p:txBody>
      </p:sp>
      <p:sp>
        <p:nvSpPr>
          <p:cNvPr id="7" name="CasellaDiTesto 6">
            <a:extLst>
              <a:ext uri="{FF2B5EF4-FFF2-40B4-BE49-F238E27FC236}">
                <a16:creationId xmlns:a16="http://schemas.microsoft.com/office/drawing/2014/main" id="{5D637B3C-D220-3750-4246-AC6399098C2E}"/>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a:t>
            </a:r>
            <a:r>
              <a:rPr lang="it-IT" sz="1600" i="1" dirty="0" err="1">
                <a:solidFill>
                  <a:srgbClr val="002060"/>
                </a:solidFill>
                <a:cs typeface="Arial" panose="020B0604020202020204" pitchFamily="34" charset="0"/>
              </a:rPr>
              <a:t>Bortolon</a:t>
            </a:r>
            <a:endParaRPr lang="it-IT" sz="1600" i="1" dirty="0">
              <a:solidFill>
                <a:srgbClr val="002060"/>
              </a:solidFill>
              <a:cs typeface="Arial" panose="020B0604020202020204" pitchFamily="34" charset="0"/>
            </a:endParaRPr>
          </a:p>
        </p:txBody>
      </p:sp>
      <p:pic>
        <p:nvPicPr>
          <p:cNvPr id="9" name="Immagine 8">
            <a:extLst>
              <a:ext uri="{FF2B5EF4-FFF2-40B4-BE49-F238E27FC236}">
                <a16:creationId xmlns:a16="http://schemas.microsoft.com/office/drawing/2014/main" id="{16FCE3FB-7F75-3F4E-019A-C3EA82B702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832" y="1637077"/>
            <a:ext cx="7396336" cy="41281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2460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CDA3124-4F6E-8D68-ABB1-A7AE19E8BD66}"/>
              </a:ext>
            </a:extLst>
          </p:cNvPr>
          <p:cNvSpPr>
            <a:spLocks noGrp="1"/>
          </p:cNvSpPr>
          <p:nvPr>
            <p:ph idx="1"/>
          </p:nvPr>
        </p:nvSpPr>
        <p:spPr>
          <a:xfrm>
            <a:off x="457200" y="820688"/>
            <a:ext cx="8229600" cy="4392488"/>
          </a:xfrm>
        </p:spPr>
        <p:txBody>
          <a:bodyPr>
            <a:normAutofit/>
          </a:bodyPr>
          <a:lstStyle/>
          <a:p>
            <a:pPr marL="0" indent="0" algn="ctr">
              <a:buNone/>
            </a:pPr>
            <a:r>
              <a:rPr lang="it-IT" sz="3600" b="1" dirty="0">
                <a:solidFill>
                  <a:srgbClr val="002060"/>
                </a:solidFill>
              </a:rPr>
              <a:t>Parametri considerati</a:t>
            </a:r>
          </a:p>
          <a:p>
            <a:pPr marL="0" indent="0" algn="ctr">
              <a:buNone/>
            </a:pPr>
            <a:endParaRPr lang="it-IT" sz="2400" b="1" dirty="0">
              <a:solidFill>
                <a:srgbClr val="002060"/>
              </a:solidFill>
            </a:endParaRPr>
          </a:p>
          <a:p>
            <a:pPr>
              <a:buFont typeface="Wingdings" panose="05000000000000000000" pitchFamily="2" charset="2"/>
              <a:buChar char="ü"/>
            </a:pPr>
            <a:r>
              <a:rPr lang="it-IT" sz="2200" dirty="0">
                <a:solidFill>
                  <a:srgbClr val="002060"/>
                </a:solidFill>
              </a:rPr>
              <a:t>efficienza energetica in percentuale</a:t>
            </a:r>
          </a:p>
          <a:p>
            <a:pPr>
              <a:buFont typeface="Wingdings" panose="05000000000000000000" pitchFamily="2" charset="2"/>
              <a:buChar char="ü"/>
            </a:pPr>
            <a:r>
              <a:rPr lang="it-IT" sz="2200" dirty="0">
                <a:solidFill>
                  <a:srgbClr val="002060"/>
                </a:solidFill>
              </a:rPr>
              <a:t>costo</a:t>
            </a:r>
          </a:p>
          <a:p>
            <a:pPr>
              <a:buFont typeface="Wingdings" panose="05000000000000000000" pitchFamily="2" charset="2"/>
              <a:buChar char="ü"/>
            </a:pPr>
            <a:r>
              <a:rPr lang="it-IT" sz="2200" dirty="0">
                <a:solidFill>
                  <a:srgbClr val="002060"/>
                </a:solidFill>
              </a:rPr>
              <a:t>consumo di acqua </a:t>
            </a:r>
          </a:p>
          <a:p>
            <a:pPr>
              <a:buFont typeface="Wingdings" panose="05000000000000000000" pitchFamily="2" charset="2"/>
              <a:buChar char="ü"/>
            </a:pPr>
            <a:r>
              <a:rPr lang="it-IT" sz="2200" dirty="0">
                <a:solidFill>
                  <a:srgbClr val="002060"/>
                </a:solidFill>
              </a:rPr>
              <a:t>consumo di suolo </a:t>
            </a:r>
          </a:p>
          <a:p>
            <a:pPr>
              <a:buFont typeface="Wingdings" panose="05000000000000000000" pitchFamily="2" charset="2"/>
              <a:buChar char="ü"/>
            </a:pPr>
            <a:r>
              <a:rPr lang="it-IT" sz="2200" dirty="0">
                <a:solidFill>
                  <a:srgbClr val="002060"/>
                </a:solidFill>
              </a:rPr>
              <a:t>emissione di CO</a:t>
            </a:r>
            <a:r>
              <a:rPr lang="it-IT" sz="2200" baseline="-25000" dirty="0">
                <a:solidFill>
                  <a:srgbClr val="002060"/>
                </a:solidFill>
              </a:rPr>
              <a:t>2</a:t>
            </a:r>
            <a:r>
              <a:rPr lang="it-IT" sz="2200" dirty="0">
                <a:solidFill>
                  <a:srgbClr val="002060"/>
                </a:solidFill>
              </a:rPr>
              <a:t> e inquinanti </a:t>
            </a:r>
          </a:p>
          <a:p>
            <a:pPr>
              <a:buFont typeface="Wingdings" panose="05000000000000000000" pitchFamily="2" charset="2"/>
              <a:buChar char="ü"/>
            </a:pPr>
            <a:r>
              <a:rPr lang="it-IT" sz="2200" dirty="0">
                <a:solidFill>
                  <a:srgbClr val="002060"/>
                </a:solidFill>
              </a:rPr>
              <a:t>criticità</a:t>
            </a:r>
          </a:p>
          <a:p>
            <a:pPr>
              <a:buFont typeface="Wingdings" panose="05000000000000000000" pitchFamily="2" charset="2"/>
              <a:buChar char="ü"/>
            </a:pPr>
            <a:r>
              <a:rPr lang="it-IT" sz="2200" dirty="0">
                <a:solidFill>
                  <a:srgbClr val="002060"/>
                </a:solidFill>
              </a:rPr>
              <a:t>impatti ambientali</a:t>
            </a:r>
          </a:p>
        </p:txBody>
      </p:sp>
      <p:sp>
        <p:nvSpPr>
          <p:cNvPr id="5" name="CasellaDiTesto 4">
            <a:extLst>
              <a:ext uri="{FF2B5EF4-FFF2-40B4-BE49-F238E27FC236}">
                <a16:creationId xmlns:a16="http://schemas.microsoft.com/office/drawing/2014/main" id="{44DE4DF9-46A4-1C1A-E5F6-E29D523AAC5E}"/>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spTree>
    <p:extLst>
      <p:ext uri="{BB962C8B-B14F-4D97-AF65-F5344CB8AC3E}">
        <p14:creationId xmlns:p14="http://schemas.microsoft.com/office/powerpoint/2010/main" val="125761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9BD72E2-231E-54A6-D7A7-A754F299A267}"/>
              </a:ext>
            </a:extLst>
          </p:cNvPr>
          <p:cNvSpPr>
            <a:spLocks noGrp="1"/>
          </p:cNvSpPr>
          <p:nvPr>
            <p:ph idx="1"/>
          </p:nvPr>
        </p:nvSpPr>
        <p:spPr>
          <a:xfrm>
            <a:off x="457200" y="1672589"/>
            <a:ext cx="8229600" cy="4536504"/>
          </a:xfrm>
        </p:spPr>
        <p:txBody>
          <a:bodyPr>
            <a:normAutofit/>
          </a:bodyPr>
          <a:lstStyle/>
          <a:p>
            <a:pPr algn="just">
              <a:buFont typeface="Wingdings" panose="05000000000000000000" pitchFamily="2" charset="2"/>
              <a:buChar char="ü"/>
            </a:pPr>
            <a:r>
              <a:rPr lang="it-IT" sz="2000" b="1" dirty="0">
                <a:solidFill>
                  <a:srgbClr val="002060"/>
                </a:solidFill>
              </a:rPr>
              <a:t>Efficienza energetica in percentuale</a:t>
            </a:r>
            <a:r>
              <a:rPr lang="it-IT" sz="2000" dirty="0">
                <a:solidFill>
                  <a:srgbClr val="002060"/>
                </a:solidFill>
              </a:rPr>
              <a:t>: conversione in elettricità di circa il 15-22% dell’energia solare ricevuta</a:t>
            </a:r>
          </a:p>
          <a:p>
            <a:pPr algn="just">
              <a:buFont typeface="Wingdings" panose="05000000000000000000" pitchFamily="2" charset="2"/>
              <a:buChar char="ü"/>
            </a:pPr>
            <a:r>
              <a:rPr lang="it-IT" sz="2000" b="1" dirty="0">
                <a:solidFill>
                  <a:srgbClr val="002060"/>
                </a:solidFill>
              </a:rPr>
              <a:t>Costo</a:t>
            </a:r>
            <a:r>
              <a:rPr lang="it-IT" sz="2000" dirty="0">
                <a:solidFill>
                  <a:srgbClr val="002060"/>
                </a:solidFill>
              </a:rPr>
              <a:t>: diminuito in modo drastico (una delle fonti più economiche)</a:t>
            </a:r>
          </a:p>
          <a:p>
            <a:pPr algn="just">
              <a:buFont typeface="Wingdings" panose="05000000000000000000" pitchFamily="2" charset="2"/>
              <a:buChar char="ü"/>
            </a:pPr>
            <a:r>
              <a:rPr lang="it-IT" sz="2000" b="1" dirty="0">
                <a:solidFill>
                  <a:srgbClr val="002060"/>
                </a:solidFill>
              </a:rPr>
              <a:t>Consumo di acqua</a:t>
            </a:r>
            <a:r>
              <a:rPr lang="it-IT" sz="2000" dirty="0">
                <a:solidFill>
                  <a:srgbClr val="002060"/>
                </a:solidFill>
              </a:rPr>
              <a:t>: scarso (usata per la pulizia dei pannelli e l’occasionale manutenzione delle turbine) </a:t>
            </a:r>
          </a:p>
          <a:p>
            <a:pPr algn="just">
              <a:buFont typeface="Wingdings" panose="05000000000000000000" pitchFamily="2" charset="2"/>
              <a:buChar char="ü"/>
            </a:pPr>
            <a:r>
              <a:rPr lang="it-IT" sz="2000" b="1" dirty="0">
                <a:solidFill>
                  <a:srgbClr val="002060"/>
                </a:solidFill>
              </a:rPr>
              <a:t>Consumo di suolo</a:t>
            </a:r>
            <a:r>
              <a:rPr lang="it-IT" sz="2000" dirty="0">
                <a:solidFill>
                  <a:srgbClr val="002060"/>
                </a:solidFill>
              </a:rPr>
              <a:t>: notevole</a:t>
            </a:r>
          </a:p>
          <a:p>
            <a:pPr algn="just">
              <a:buFont typeface="Wingdings" panose="05000000000000000000" pitchFamily="2" charset="2"/>
              <a:buChar char="ü"/>
            </a:pPr>
            <a:r>
              <a:rPr lang="it-IT" sz="2000" b="1" dirty="0">
                <a:solidFill>
                  <a:srgbClr val="002060"/>
                </a:solidFill>
              </a:rPr>
              <a:t>Emissione di CO</a:t>
            </a:r>
            <a:r>
              <a:rPr lang="it-IT" sz="2000" b="1" baseline="-25000" dirty="0">
                <a:solidFill>
                  <a:srgbClr val="002060"/>
                </a:solidFill>
              </a:rPr>
              <a:t>2</a:t>
            </a:r>
            <a:r>
              <a:rPr lang="it-IT" sz="2000" b="1" dirty="0">
                <a:solidFill>
                  <a:srgbClr val="002060"/>
                </a:solidFill>
              </a:rPr>
              <a:t> e inquinanti</a:t>
            </a:r>
            <a:r>
              <a:rPr lang="it-IT" sz="2000" dirty="0">
                <a:solidFill>
                  <a:srgbClr val="002060"/>
                </a:solidFill>
              </a:rPr>
              <a:t>: nessuna</a:t>
            </a:r>
          </a:p>
          <a:p>
            <a:pPr algn="just">
              <a:buFont typeface="Wingdings" panose="05000000000000000000" pitchFamily="2" charset="2"/>
              <a:buChar char="ü"/>
            </a:pPr>
            <a:r>
              <a:rPr lang="it-IT" sz="2000" b="1" dirty="0">
                <a:solidFill>
                  <a:srgbClr val="002060"/>
                </a:solidFill>
              </a:rPr>
              <a:t>Criticità</a:t>
            </a:r>
            <a:r>
              <a:rPr lang="it-IT" sz="2000" dirty="0">
                <a:solidFill>
                  <a:srgbClr val="002060"/>
                </a:solidFill>
              </a:rPr>
              <a:t>: intermittenza (non produzione di notte e in assenza di Sole)</a:t>
            </a:r>
          </a:p>
          <a:p>
            <a:pPr algn="just">
              <a:buFont typeface="Wingdings" panose="05000000000000000000" pitchFamily="2" charset="2"/>
              <a:buChar char="ü"/>
            </a:pPr>
            <a:r>
              <a:rPr lang="it-IT" sz="2000" b="1" dirty="0">
                <a:solidFill>
                  <a:srgbClr val="002060"/>
                </a:solidFill>
              </a:rPr>
              <a:t>Impatti ambientali</a:t>
            </a:r>
            <a:r>
              <a:rPr lang="it-IT" sz="2000" dirty="0">
                <a:solidFill>
                  <a:srgbClr val="002060"/>
                </a:solidFill>
              </a:rPr>
              <a:t>: utilizzo di silicio purificato che richiede temperature elevatissime e l'uso di sostanze chimiche. Gran parte di questa produzione avviene attualmente in paesi dove il mix energetico della rete elettrica dipende ancora dal carbone, il che conferisce ai pannelli un "debito di carbonio" iniziale.</a:t>
            </a: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p:txBody>
      </p:sp>
      <p:sp>
        <p:nvSpPr>
          <p:cNvPr id="6" name="CasellaDiTesto 5">
            <a:extLst>
              <a:ext uri="{FF2B5EF4-FFF2-40B4-BE49-F238E27FC236}">
                <a16:creationId xmlns:a16="http://schemas.microsoft.com/office/drawing/2014/main" id="{F0EB6117-C1BF-F3BC-108C-C73ABEE8847B}"/>
              </a:ext>
            </a:extLst>
          </p:cNvPr>
          <p:cNvSpPr txBox="1"/>
          <p:nvPr/>
        </p:nvSpPr>
        <p:spPr>
          <a:xfrm>
            <a:off x="899592" y="591770"/>
            <a:ext cx="6984776" cy="646331"/>
          </a:xfrm>
          <a:prstGeom prst="rect">
            <a:avLst/>
          </a:prstGeom>
          <a:noFill/>
        </p:spPr>
        <p:txBody>
          <a:bodyPr wrap="square" rtlCol="0">
            <a:spAutoFit/>
          </a:bodyPr>
          <a:lstStyle/>
          <a:p>
            <a:pPr algn="ctr"/>
            <a:r>
              <a:rPr lang="it-IT" sz="3600" b="1" dirty="0">
                <a:solidFill>
                  <a:srgbClr val="002060"/>
                </a:solidFill>
              </a:rPr>
              <a:t>Solare fotovoltaico</a:t>
            </a:r>
          </a:p>
        </p:txBody>
      </p:sp>
      <p:pic>
        <p:nvPicPr>
          <p:cNvPr id="7" name="Immagine 6" descr="Impianti fotovoltaici: cosa sono e diverse tipologie - ZB Impianti">
            <a:extLst>
              <a:ext uri="{FF2B5EF4-FFF2-40B4-BE49-F238E27FC236}">
                <a16:creationId xmlns:a16="http://schemas.microsoft.com/office/drawing/2014/main" id="{0ADDA342-79C9-1F58-5AF5-4D2EB3A7466D}"/>
              </a:ext>
            </a:extLst>
          </p:cNvPr>
          <p:cNvPicPr>
            <a:picLocks noChangeAspect="1"/>
          </p:cNvPicPr>
          <p:nvPr/>
        </p:nvPicPr>
        <p:blipFill>
          <a:blip r:embed="rId2"/>
          <a:stretch>
            <a:fillRect/>
          </a:stretch>
        </p:blipFill>
        <p:spPr>
          <a:xfrm>
            <a:off x="6588224" y="148934"/>
            <a:ext cx="2376264" cy="1584176"/>
          </a:xfrm>
          <a:prstGeom prst="rect">
            <a:avLst/>
          </a:prstGeom>
        </p:spPr>
      </p:pic>
      <p:sp>
        <p:nvSpPr>
          <p:cNvPr id="9" name="CasellaDiTesto 8">
            <a:extLst>
              <a:ext uri="{FF2B5EF4-FFF2-40B4-BE49-F238E27FC236}">
                <a16:creationId xmlns:a16="http://schemas.microsoft.com/office/drawing/2014/main" id="{AC4DCFE0-1553-87D9-28B5-DB3FD08BA8BA}"/>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spTree>
    <p:extLst>
      <p:ext uri="{BB962C8B-B14F-4D97-AF65-F5344CB8AC3E}">
        <p14:creationId xmlns:p14="http://schemas.microsoft.com/office/powerpoint/2010/main" val="156826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98B24-1377-F804-B9AF-29A4DDDC1BC2}"/>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0E20FD6-3D15-53C0-7AD1-6CBE5BA9A3BB}"/>
              </a:ext>
            </a:extLst>
          </p:cNvPr>
          <p:cNvSpPr>
            <a:spLocks noGrp="1"/>
          </p:cNvSpPr>
          <p:nvPr>
            <p:ph idx="1"/>
          </p:nvPr>
        </p:nvSpPr>
        <p:spPr>
          <a:xfrm>
            <a:off x="457200" y="1930314"/>
            <a:ext cx="8229600" cy="3628619"/>
          </a:xfrm>
        </p:spPr>
        <p:txBody>
          <a:bodyPr>
            <a:normAutofit/>
          </a:bodyPr>
          <a:lstStyle/>
          <a:p>
            <a:pPr algn="just">
              <a:buFont typeface="Wingdings" panose="05000000000000000000" pitchFamily="2" charset="2"/>
              <a:buChar char="ü"/>
            </a:pPr>
            <a:r>
              <a:rPr lang="it-IT" sz="2000" b="1" dirty="0">
                <a:solidFill>
                  <a:srgbClr val="002060"/>
                </a:solidFill>
              </a:rPr>
              <a:t>Efficienza energetica in percentuale</a:t>
            </a:r>
            <a:r>
              <a:rPr lang="it-IT" sz="2000" dirty="0">
                <a:solidFill>
                  <a:srgbClr val="002060"/>
                </a:solidFill>
              </a:rPr>
              <a:t>: conversione in elettricità di circa il 20-40% (migliore l’eolico onshore, più costo l’offshore)</a:t>
            </a:r>
          </a:p>
          <a:p>
            <a:pPr algn="just">
              <a:buFont typeface="Wingdings" panose="05000000000000000000" pitchFamily="2" charset="2"/>
              <a:buChar char="ü"/>
            </a:pPr>
            <a:r>
              <a:rPr lang="it-IT" sz="2000" b="1" dirty="0">
                <a:solidFill>
                  <a:srgbClr val="002060"/>
                </a:solidFill>
              </a:rPr>
              <a:t>Costo</a:t>
            </a:r>
            <a:r>
              <a:rPr lang="it-IT" sz="2000" dirty="0">
                <a:solidFill>
                  <a:srgbClr val="002060"/>
                </a:solidFill>
              </a:rPr>
              <a:t>: diminuito in modo drastico (una delle fonti più economiche)</a:t>
            </a:r>
          </a:p>
          <a:p>
            <a:pPr algn="just">
              <a:buFont typeface="Wingdings" panose="05000000000000000000" pitchFamily="2" charset="2"/>
              <a:buChar char="ü"/>
            </a:pPr>
            <a:r>
              <a:rPr lang="it-IT" sz="2000" b="1" dirty="0">
                <a:solidFill>
                  <a:srgbClr val="002060"/>
                </a:solidFill>
              </a:rPr>
              <a:t>Consumo di acqua</a:t>
            </a:r>
            <a:r>
              <a:rPr lang="it-IT" sz="2000" dirty="0">
                <a:solidFill>
                  <a:srgbClr val="002060"/>
                </a:solidFill>
              </a:rPr>
              <a:t>: scarso </a:t>
            </a:r>
          </a:p>
          <a:p>
            <a:pPr algn="just">
              <a:buFont typeface="Wingdings" panose="05000000000000000000" pitchFamily="2" charset="2"/>
              <a:buChar char="ü"/>
            </a:pPr>
            <a:r>
              <a:rPr lang="it-IT" sz="2000" b="1" dirty="0">
                <a:solidFill>
                  <a:srgbClr val="002060"/>
                </a:solidFill>
              </a:rPr>
              <a:t>Consumo di suolo</a:t>
            </a:r>
            <a:r>
              <a:rPr lang="it-IT" sz="2000" dirty="0">
                <a:solidFill>
                  <a:srgbClr val="002060"/>
                </a:solidFill>
              </a:rPr>
              <a:t>: notevole</a:t>
            </a:r>
          </a:p>
          <a:p>
            <a:pPr algn="just">
              <a:buFont typeface="Wingdings" panose="05000000000000000000" pitchFamily="2" charset="2"/>
              <a:buChar char="ü"/>
            </a:pPr>
            <a:r>
              <a:rPr lang="it-IT" sz="2000" b="1" dirty="0">
                <a:solidFill>
                  <a:srgbClr val="002060"/>
                </a:solidFill>
              </a:rPr>
              <a:t>Emissione di CO</a:t>
            </a:r>
            <a:r>
              <a:rPr lang="it-IT" sz="2000" b="1" baseline="-25000" dirty="0">
                <a:solidFill>
                  <a:srgbClr val="002060"/>
                </a:solidFill>
              </a:rPr>
              <a:t>2</a:t>
            </a:r>
            <a:r>
              <a:rPr lang="it-IT" sz="2000" b="1" dirty="0">
                <a:solidFill>
                  <a:srgbClr val="002060"/>
                </a:solidFill>
              </a:rPr>
              <a:t> e inquinanti</a:t>
            </a:r>
            <a:r>
              <a:rPr lang="it-IT" sz="2000" dirty="0">
                <a:solidFill>
                  <a:srgbClr val="002060"/>
                </a:solidFill>
              </a:rPr>
              <a:t>: nessuna</a:t>
            </a:r>
          </a:p>
          <a:p>
            <a:pPr algn="just">
              <a:buFont typeface="Wingdings" panose="05000000000000000000" pitchFamily="2" charset="2"/>
              <a:buChar char="ü"/>
            </a:pPr>
            <a:r>
              <a:rPr lang="it-IT" sz="2000" b="1" dirty="0">
                <a:solidFill>
                  <a:srgbClr val="002060"/>
                </a:solidFill>
              </a:rPr>
              <a:t>Criticità</a:t>
            </a:r>
            <a:r>
              <a:rPr lang="it-IT" sz="2000" dirty="0">
                <a:solidFill>
                  <a:srgbClr val="002060"/>
                </a:solidFill>
              </a:rPr>
              <a:t>: intermittenza (dipendenza dal contesto geografico e dalla presenza e forza del vento)</a:t>
            </a:r>
          </a:p>
          <a:p>
            <a:pPr algn="just">
              <a:buFont typeface="Wingdings" panose="05000000000000000000" pitchFamily="2" charset="2"/>
              <a:buChar char="ü"/>
            </a:pPr>
            <a:r>
              <a:rPr lang="it-IT" sz="2000" b="1" dirty="0">
                <a:solidFill>
                  <a:srgbClr val="002060"/>
                </a:solidFill>
              </a:rPr>
              <a:t>Impatti ambientali</a:t>
            </a:r>
            <a:r>
              <a:rPr lang="it-IT" sz="2000" dirty="0">
                <a:solidFill>
                  <a:srgbClr val="002060"/>
                </a:solidFill>
              </a:rPr>
              <a:t>: effetti sull’avifauna</a:t>
            </a: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p:txBody>
      </p:sp>
      <p:sp>
        <p:nvSpPr>
          <p:cNvPr id="6" name="CasellaDiTesto 5">
            <a:extLst>
              <a:ext uri="{FF2B5EF4-FFF2-40B4-BE49-F238E27FC236}">
                <a16:creationId xmlns:a16="http://schemas.microsoft.com/office/drawing/2014/main" id="{0FD072E4-B216-8C34-BD29-5D9CF46F581C}"/>
              </a:ext>
            </a:extLst>
          </p:cNvPr>
          <p:cNvSpPr txBox="1"/>
          <p:nvPr/>
        </p:nvSpPr>
        <p:spPr>
          <a:xfrm>
            <a:off x="899592" y="647482"/>
            <a:ext cx="6984776" cy="646331"/>
          </a:xfrm>
          <a:prstGeom prst="rect">
            <a:avLst/>
          </a:prstGeom>
          <a:noFill/>
        </p:spPr>
        <p:txBody>
          <a:bodyPr wrap="square" rtlCol="0">
            <a:spAutoFit/>
          </a:bodyPr>
          <a:lstStyle/>
          <a:p>
            <a:pPr algn="ctr"/>
            <a:r>
              <a:rPr lang="it-IT" sz="3600" b="1" dirty="0">
                <a:solidFill>
                  <a:srgbClr val="002060"/>
                </a:solidFill>
              </a:rPr>
              <a:t>Eolico</a:t>
            </a:r>
          </a:p>
        </p:txBody>
      </p:sp>
      <p:sp>
        <p:nvSpPr>
          <p:cNvPr id="9" name="CasellaDiTesto 8">
            <a:extLst>
              <a:ext uri="{FF2B5EF4-FFF2-40B4-BE49-F238E27FC236}">
                <a16:creationId xmlns:a16="http://schemas.microsoft.com/office/drawing/2014/main" id="{87830041-CF8A-67BE-3CA2-E3E96C25030D}"/>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pic>
        <p:nvPicPr>
          <p:cNvPr id="4" name="Immagine 3">
            <a:extLst>
              <a:ext uri="{FF2B5EF4-FFF2-40B4-BE49-F238E27FC236}">
                <a16:creationId xmlns:a16="http://schemas.microsoft.com/office/drawing/2014/main" id="{D8269779-5790-04E0-A13F-5F677445217D}"/>
              </a:ext>
            </a:extLst>
          </p:cNvPr>
          <p:cNvPicPr>
            <a:picLocks noChangeAspect="1"/>
          </p:cNvPicPr>
          <p:nvPr/>
        </p:nvPicPr>
        <p:blipFill>
          <a:blip r:embed="rId2"/>
          <a:stretch>
            <a:fillRect/>
          </a:stretch>
        </p:blipFill>
        <p:spPr>
          <a:xfrm>
            <a:off x="6372200" y="116632"/>
            <a:ext cx="2376264" cy="1782198"/>
          </a:xfrm>
          <a:prstGeom prst="rect">
            <a:avLst/>
          </a:prstGeom>
        </p:spPr>
      </p:pic>
    </p:spTree>
    <p:extLst>
      <p:ext uri="{BB962C8B-B14F-4D97-AF65-F5344CB8AC3E}">
        <p14:creationId xmlns:p14="http://schemas.microsoft.com/office/powerpoint/2010/main" val="166302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2AF92-4BE1-9E5C-A5F9-9E27703F0580}"/>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951934F-CC3A-01C3-16DD-3D36664AA7E4}"/>
              </a:ext>
            </a:extLst>
          </p:cNvPr>
          <p:cNvSpPr>
            <a:spLocks noGrp="1"/>
          </p:cNvSpPr>
          <p:nvPr>
            <p:ph idx="1"/>
          </p:nvPr>
        </p:nvSpPr>
        <p:spPr>
          <a:xfrm>
            <a:off x="457200" y="1815759"/>
            <a:ext cx="8229600" cy="4464496"/>
          </a:xfrm>
        </p:spPr>
        <p:txBody>
          <a:bodyPr>
            <a:normAutofit lnSpcReduction="10000"/>
          </a:bodyPr>
          <a:lstStyle/>
          <a:p>
            <a:pPr algn="just">
              <a:buFont typeface="Wingdings" panose="05000000000000000000" pitchFamily="2" charset="2"/>
              <a:buChar char="ü"/>
            </a:pPr>
            <a:r>
              <a:rPr lang="it-IT" sz="2000" b="1" dirty="0">
                <a:solidFill>
                  <a:srgbClr val="002060"/>
                </a:solidFill>
              </a:rPr>
              <a:t>Efficienza energetica in percentuale</a:t>
            </a:r>
            <a:r>
              <a:rPr lang="it-IT" sz="2000" dirty="0">
                <a:solidFill>
                  <a:srgbClr val="002060"/>
                </a:solidFill>
              </a:rPr>
              <a:t>: capacità media globale intorno al 50-60%</a:t>
            </a:r>
          </a:p>
          <a:p>
            <a:pPr algn="just">
              <a:buFont typeface="Wingdings" panose="05000000000000000000" pitchFamily="2" charset="2"/>
              <a:buChar char="ü"/>
            </a:pPr>
            <a:r>
              <a:rPr lang="it-IT" sz="2000" b="1" dirty="0">
                <a:solidFill>
                  <a:srgbClr val="002060"/>
                </a:solidFill>
              </a:rPr>
              <a:t>Costo</a:t>
            </a:r>
            <a:r>
              <a:rPr lang="it-IT" sz="2000" dirty="0">
                <a:solidFill>
                  <a:srgbClr val="002060"/>
                </a:solidFill>
              </a:rPr>
              <a:t>: varia enormemente in base al sito: costruire una diga in una valle impervia costa molto più di un piccolo impianto su un canale esistente.</a:t>
            </a:r>
          </a:p>
          <a:p>
            <a:pPr algn="just">
              <a:buFont typeface="Wingdings" panose="05000000000000000000" pitchFamily="2" charset="2"/>
              <a:buChar char="ü"/>
            </a:pPr>
            <a:r>
              <a:rPr lang="it-IT" sz="2000" b="1" dirty="0">
                <a:solidFill>
                  <a:srgbClr val="002060"/>
                </a:solidFill>
              </a:rPr>
              <a:t>Consumo di acqua</a:t>
            </a:r>
            <a:r>
              <a:rPr lang="it-IT" sz="2000" dirty="0">
                <a:solidFill>
                  <a:srgbClr val="002060"/>
                </a:solidFill>
              </a:rPr>
              <a:t>: l’acqua raccolta usata come mezzo di generazione può essere liberata al bisogno</a:t>
            </a:r>
          </a:p>
          <a:p>
            <a:pPr algn="just">
              <a:buFont typeface="Wingdings" panose="05000000000000000000" pitchFamily="2" charset="2"/>
              <a:buChar char="ü"/>
            </a:pPr>
            <a:r>
              <a:rPr lang="it-IT" sz="2000" b="1" dirty="0">
                <a:solidFill>
                  <a:srgbClr val="002060"/>
                </a:solidFill>
              </a:rPr>
              <a:t>Consumo di suolo</a:t>
            </a:r>
            <a:r>
              <a:rPr lang="it-IT" sz="2000" dirty="0">
                <a:solidFill>
                  <a:srgbClr val="002060"/>
                </a:solidFill>
              </a:rPr>
              <a:t>: notevole</a:t>
            </a:r>
          </a:p>
          <a:p>
            <a:pPr algn="just">
              <a:buFont typeface="Wingdings" panose="05000000000000000000" pitchFamily="2" charset="2"/>
              <a:buChar char="ü"/>
            </a:pPr>
            <a:r>
              <a:rPr lang="it-IT" sz="2000" b="1" dirty="0">
                <a:solidFill>
                  <a:srgbClr val="002060"/>
                </a:solidFill>
              </a:rPr>
              <a:t>Emissione di CO</a:t>
            </a:r>
            <a:r>
              <a:rPr lang="it-IT" sz="2000" b="1" baseline="-25000" dirty="0">
                <a:solidFill>
                  <a:srgbClr val="002060"/>
                </a:solidFill>
              </a:rPr>
              <a:t>2</a:t>
            </a:r>
            <a:r>
              <a:rPr lang="it-IT" sz="2000" b="1" dirty="0">
                <a:solidFill>
                  <a:srgbClr val="002060"/>
                </a:solidFill>
              </a:rPr>
              <a:t> e inquinanti</a:t>
            </a:r>
            <a:r>
              <a:rPr lang="it-IT" sz="2000" dirty="0">
                <a:solidFill>
                  <a:srgbClr val="002060"/>
                </a:solidFill>
              </a:rPr>
              <a:t>: nessuna</a:t>
            </a:r>
          </a:p>
          <a:p>
            <a:pPr algn="just">
              <a:buFont typeface="Wingdings" panose="05000000000000000000" pitchFamily="2" charset="2"/>
              <a:buChar char="ü"/>
            </a:pPr>
            <a:r>
              <a:rPr lang="it-IT" sz="2000" b="1" dirty="0">
                <a:solidFill>
                  <a:srgbClr val="002060"/>
                </a:solidFill>
              </a:rPr>
              <a:t>Criticità</a:t>
            </a:r>
            <a:r>
              <a:rPr lang="it-IT" sz="2000" dirty="0">
                <a:solidFill>
                  <a:srgbClr val="002060"/>
                </a:solidFill>
              </a:rPr>
              <a:t>: alterazione della fauna ittica, erosione a valle, impoverimento del suolo, degrado della qualità dell’acqua, con influenza sulla flora e sulla fauna.</a:t>
            </a:r>
          </a:p>
          <a:p>
            <a:pPr algn="just">
              <a:buFont typeface="Wingdings" panose="05000000000000000000" pitchFamily="2" charset="2"/>
              <a:buChar char="ü"/>
            </a:pPr>
            <a:r>
              <a:rPr lang="it-IT" sz="2000" b="1" dirty="0">
                <a:solidFill>
                  <a:srgbClr val="002060"/>
                </a:solidFill>
              </a:rPr>
              <a:t>Impatti ambientali</a:t>
            </a:r>
            <a:r>
              <a:rPr lang="it-IT" sz="2000" dirty="0">
                <a:solidFill>
                  <a:srgbClr val="002060"/>
                </a:solidFill>
              </a:rPr>
              <a:t>: alterazione di ecosistemi fluviali, forte impronta territoriale con l’allagamento di intere vallate e possibile spostamento di comunità locali.</a:t>
            </a: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p:txBody>
      </p:sp>
      <p:sp>
        <p:nvSpPr>
          <p:cNvPr id="6" name="CasellaDiTesto 5">
            <a:extLst>
              <a:ext uri="{FF2B5EF4-FFF2-40B4-BE49-F238E27FC236}">
                <a16:creationId xmlns:a16="http://schemas.microsoft.com/office/drawing/2014/main" id="{0FE5142A-847C-CCFB-ED27-CB067AA68C6C}"/>
              </a:ext>
            </a:extLst>
          </p:cNvPr>
          <p:cNvSpPr txBox="1"/>
          <p:nvPr/>
        </p:nvSpPr>
        <p:spPr>
          <a:xfrm>
            <a:off x="1079612" y="404664"/>
            <a:ext cx="6984776" cy="646331"/>
          </a:xfrm>
          <a:prstGeom prst="rect">
            <a:avLst/>
          </a:prstGeom>
          <a:noFill/>
        </p:spPr>
        <p:txBody>
          <a:bodyPr wrap="square" rtlCol="0">
            <a:spAutoFit/>
          </a:bodyPr>
          <a:lstStyle/>
          <a:p>
            <a:pPr algn="ctr"/>
            <a:r>
              <a:rPr lang="it-IT" sz="3600" b="1" dirty="0">
                <a:solidFill>
                  <a:srgbClr val="002060"/>
                </a:solidFill>
              </a:rPr>
              <a:t>Idroelettrico</a:t>
            </a:r>
          </a:p>
        </p:txBody>
      </p:sp>
      <p:sp>
        <p:nvSpPr>
          <p:cNvPr id="9" name="CasellaDiTesto 8">
            <a:extLst>
              <a:ext uri="{FF2B5EF4-FFF2-40B4-BE49-F238E27FC236}">
                <a16:creationId xmlns:a16="http://schemas.microsoft.com/office/drawing/2014/main" id="{31D09CED-3FAD-E487-97BB-9CD7F29ECEC5}"/>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pic>
        <p:nvPicPr>
          <p:cNvPr id="2" name="Immagine 1" descr="Dove va l'idroelettrico italiano ? - Notizie - Dirigenti Industria">
            <a:extLst>
              <a:ext uri="{FF2B5EF4-FFF2-40B4-BE49-F238E27FC236}">
                <a16:creationId xmlns:a16="http://schemas.microsoft.com/office/drawing/2014/main" id="{8D6A3A97-9C81-BCB1-7600-3BF893B9B740}"/>
              </a:ext>
            </a:extLst>
          </p:cNvPr>
          <p:cNvPicPr>
            <a:picLocks noChangeAspect="1"/>
          </p:cNvPicPr>
          <p:nvPr/>
        </p:nvPicPr>
        <p:blipFill>
          <a:blip r:embed="rId2"/>
          <a:stretch>
            <a:fillRect/>
          </a:stretch>
        </p:blipFill>
        <p:spPr>
          <a:xfrm>
            <a:off x="6516216" y="116632"/>
            <a:ext cx="2291718" cy="1627119"/>
          </a:xfrm>
          <a:prstGeom prst="rect">
            <a:avLst/>
          </a:prstGeom>
        </p:spPr>
      </p:pic>
    </p:spTree>
    <p:extLst>
      <p:ext uri="{BB962C8B-B14F-4D97-AF65-F5344CB8AC3E}">
        <p14:creationId xmlns:p14="http://schemas.microsoft.com/office/powerpoint/2010/main" val="383331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05EB0-7EDB-6689-9EB7-D067C4ECC74C}"/>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90F2DD0-4CA3-B466-7B3A-6E6080DFE117}"/>
              </a:ext>
            </a:extLst>
          </p:cNvPr>
          <p:cNvSpPr>
            <a:spLocks noGrp="1"/>
          </p:cNvSpPr>
          <p:nvPr>
            <p:ph idx="1"/>
          </p:nvPr>
        </p:nvSpPr>
        <p:spPr>
          <a:xfrm>
            <a:off x="457200" y="2086006"/>
            <a:ext cx="8229600" cy="4464496"/>
          </a:xfrm>
        </p:spPr>
        <p:txBody>
          <a:bodyPr>
            <a:normAutofit/>
          </a:bodyPr>
          <a:lstStyle/>
          <a:p>
            <a:pPr algn="just">
              <a:buFont typeface="Wingdings" panose="05000000000000000000" pitchFamily="2" charset="2"/>
              <a:buChar char="ü"/>
            </a:pPr>
            <a:r>
              <a:rPr lang="it-IT" sz="2000" b="1" dirty="0">
                <a:solidFill>
                  <a:srgbClr val="002060"/>
                </a:solidFill>
              </a:rPr>
              <a:t>Efficienza energetica in percentuale</a:t>
            </a:r>
            <a:r>
              <a:rPr lang="it-IT" sz="2000" dirty="0">
                <a:solidFill>
                  <a:srgbClr val="002060"/>
                </a:solidFill>
              </a:rPr>
              <a:t>: rendimento intorno al 30-35%</a:t>
            </a:r>
          </a:p>
          <a:p>
            <a:pPr algn="just">
              <a:buFont typeface="Wingdings" panose="05000000000000000000" pitchFamily="2" charset="2"/>
              <a:buChar char="ü"/>
            </a:pPr>
            <a:r>
              <a:rPr lang="it-IT" sz="2000" b="1" dirty="0">
                <a:solidFill>
                  <a:srgbClr val="002060"/>
                </a:solidFill>
              </a:rPr>
              <a:t>Costo</a:t>
            </a:r>
            <a:r>
              <a:rPr lang="it-IT" sz="2000" dirty="0">
                <a:solidFill>
                  <a:srgbClr val="002060"/>
                </a:solidFill>
              </a:rPr>
              <a:t>: varia enormemente in base al sito: costruire una diga in una valle impervia costa molto più di un piccolo impianto su un canale esistente.</a:t>
            </a:r>
          </a:p>
          <a:p>
            <a:pPr algn="just">
              <a:buFont typeface="Wingdings" panose="05000000000000000000" pitchFamily="2" charset="2"/>
              <a:buChar char="ü"/>
            </a:pPr>
            <a:r>
              <a:rPr lang="it-IT" sz="2000" b="1" dirty="0">
                <a:solidFill>
                  <a:srgbClr val="002060"/>
                </a:solidFill>
              </a:rPr>
              <a:t>Consumo di acqua</a:t>
            </a:r>
            <a:r>
              <a:rPr lang="it-IT" sz="2000" dirty="0">
                <a:solidFill>
                  <a:srgbClr val="002060"/>
                </a:solidFill>
              </a:rPr>
              <a:t>: notevole</a:t>
            </a:r>
          </a:p>
          <a:p>
            <a:pPr algn="just">
              <a:buFont typeface="Wingdings" panose="05000000000000000000" pitchFamily="2" charset="2"/>
              <a:buChar char="ü"/>
            </a:pPr>
            <a:r>
              <a:rPr lang="it-IT" sz="2000" b="1" dirty="0">
                <a:solidFill>
                  <a:srgbClr val="002060"/>
                </a:solidFill>
              </a:rPr>
              <a:t>Consumo di suolo</a:t>
            </a:r>
            <a:r>
              <a:rPr lang="it-IT" sz="2000" dirty="0">
                <a:solidFill>
                  <a:srgbClr val="002060"/>
                </a:solidFill>
              </a:rPr>
              <a:t>: notevole</a:t>
            </a:r>
          </a:p>
          <a:p>
            <a:pPr algn="just">
              <a:buFont typeface="Wingdings" panose="05000000000000000000" pitchFamily="2" charset="2"/>
              <a:buChar char="ü"/>
            </a:pPr>
            <a:r>
              <a:rPr lang="it-IT" sz="2000" b="1" dirty="0">
                <a:solidFill>
                  <a:srgbClr val="002060"/>
                </a:solidFill>
              </a:rPr>
              <a:t>Emissione di CO</a:t>
            </a:r>
            <a:r>
              <a:rPr lang="it-IT" sz="2000" b="1" baseline="-25000" dirty="0">
                <a:solidFill>
                  <a:srgbClr val="002060"/>
                </a:solidFill>
              </a:rPr>
              <a:t>2</a:t>
            </a:r>
            <a:r>
              <a:rPr lang="it-IT" sz="2000" b="1" dirty="0">
                <a:solidFill>
                  <a:srgbClr val="002060"/>
                </a:solidFill>
              </a:rPr>
              <a:t> e inquinanti</a:t>
            </a:r>
            <a:r>
              <a:rPr lang="it-IT" sz="2000" dirty="0">
                <a:solidFill>
                  <a:srgbClr val="002060"/>
                </a:solidFill>
              </a:rPr>
              <a:t>: come i fossili</a:t>
            </a:r>
          </a:p>
          <a:p>
            <a:pPr algn="just">
              <a:buFont typeface="Wingdings" panose="05000000000000000000" pitchFamily="2" charset="2"/>
              <a:buChar char="ü"/>
            </a:pPr>
            <a:r>
              <a:rPr lang="it-IT" sz="2000" b="1" dirty="0">
                <a:solidFill>
                  <a:srgbClr val="002060"/>
                </a:solidFill>
              </a:rPr>
              <a:t>Criticità</a:t>
            </a:r>
            <a:r>
              <a:rPr lang="it-IT" sz="2000" dirty="0">
                <a:solidFill>
                  <a:srgbClr val="002060"/>
                </a:solidFill>
              </a:rPr>
              <a:t>: problema di salute soprattutto negli impianti domestici (stufe e caminetti inefficienti), con inquinamento indoor e outdoor</a:t>
            </a:r>
          </a:p>
          <a:p>
            <a:pPr algn="just">
              <a:buFont typeface="Wingdings" panose="05000000000000000000" pitchFamily="2" charset="2"/>
              <a:buChar char="ü"/>
            </a:pPr>
            <a:r>
              <a:rPr lang="it-IT" sz="2000" b="1" dirty="0">
                <a:solidFill>
                  <a:srgbClr val="002060"/>
                </a:solidFill>
              </a:rPr>
              <a:t>Impatti ambientali</a:t>
            </a:r>
            <a:r>
              <a:rPr lang="it-IT" sz="2000" dirty="0">
                <a:solidFill>
                  <a:srgbClr val="002060"/>
                </a:solidFill>
              </a:rPr>
              <a:t>: deforestazione</a:t>
            </a: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p:txBody>
      </p:sp>
      <p:sp>
        <p:nvSpPr>
          <p:cNvPr id="6" name="CasellaDiTesto 5">
            <a:extLst>
              <a:ext uri="{FF2B5EF4-FFF2-40B4-BE49-F238E27FC236}">
                <a16:creationId xmlns:a16="http://schemas.microsoft.com/office/drawing/2014/main" id="{B3D34CFE-B39F-E3BE-D3E2-2BFADC2ACE02}"/>
              </a:ext>
            </a:extLst>
          </p:cNvPr>
          <p:cNvSpPr txBox="1"/>
          <p:nvPr/>
        </p:nvSpPr>
        <p:spPr>
          <a:xfrm>
            <a:off x="1079612" y="620688"/>
            <a:ext cx="6984776" cy="646331"/>
          </a:xfrm>
          <a:prstGeom prst="rect">
            <a:avLst/>
          </a:prstGeom>
          <a:noFill/>
        </p:spPr>
        <p:txBody>
          <a:bodyPr wrap="square" rtlCol="0">
            <a:spAutoFit/>
          </a:bodyPr>
          <a:lstStyle/>
          <a:p>
            <a:pPr algn="ctr"/>
            <a:r>
              <a:rPr lang="it-IT" sz="3600" b="1" dirty="0">
                <a:solidFill>
                  <a:srgbClr val="002060"/>
                </a:solidFill>
              </a:rPr>
              <a:t>Biomasse</a:t>
            </a:r>
          </a:p>
        </p:txBody>
      </p:sp>
      <p:sp>
        <p:nvSpPr>
          <p:cNvPr id="9" name="CasellaDiTesto 8">
            <a:extLst>
              <a:ext uri="{FF2B5EF4-FFF2-40B4-BE49-F238E27FC236}">
                <a16:creationId xmlns:a16="http://schemas.microsoft.com/office/drawing/2014/main" id="{DD443ACC-C575-FDBC-4090-516FFE166E31}"/>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pic>
        <p:nvPicPr>
          <p:cNvPr id="4" name="Immagine 3" descr="Biomasse e rifiuti come fonti di energia - Gestione e smaltimento rifiuti  industriali | SOGEAM srl 2022">
            <a:extLst>
              <a:ext uri="{FF2B5EF4-FFF2-40B4-BE49-F238E27FC236}">
                <a16:creationId xmlns:a16="http://schemas.microsoft.com/office/drawing/2014/main" id="{E99C740E-F18F-0FD9-72C5-37D207E6F3F2}"/>
              </a:ext>
            </a:extLst>
          </p:cNvPr>
          <p:cNvPicPr>
            <a:picLocks noChangeAspect="1"/>
          </p:cNvPicPr>
          <p:nvPr/>
        </p:nvPicPr>
        <p:blipFill>
          <a:blip r:embed="rId2"/>
          <a:stretch>
            <a:fillRect/>
          </a:stretch>
        </p:blipFill>
        <p:spPr>
          <a:xfrm>
            <a:off x="5922099" y="114246"/>
            <a:ext cx="2942997" cy="1802586"/>
          </a:xfrm>
          <a:prstGeom prst="rect">
            <a:avLst/>
          </a:prstGeom>
        </p:spPr>
      </p:pic>
    </p:spTree>
    <p:extLst>
      <p:ext uri="{BB962C8B-B14F-4D97-AF65-F5344CB8AC3E}">
        <p14:creationId xmlns:p14="http://schemas.microsoft.com/office/powerpoint/2010/main" val="104945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A114C-0C45-4D51-37BA-4E69A88F2B9E}"/>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CF8C4A6-52FC-8B4D-4986-93A06CF9DF50}"/>
              </a:ext>
            </a:extLst>
          </p:cNvPr>
          <p:cNvSpPr>
            <a:spLocks noGrp="1"/>
          </p:cNvSpPr>
          <p:nvPr>
            <p:ph idx="1"/>
          </p:nvPr>
        </p:nvSpPr>
        <p:spPr>
          <a:xfrm>
            <a:off x="457200" y="1922723"/>
            <a:ext cx="8229600" cy="4464496"/>
          </a:xfrm>
        </p:spPr>
        <p:txBody>
          <a:bodyPr>
            <a:normAutofit lnSpcReduction="10000"/>
          </a:bodyPr>
          <a:lstStyle/>
          <a:p>
            <a:pPr algn="just">
              <a:buFont typeface="Wingdings" panose="05000000000000000000" pitchFamily="2" charset="2"/>
              <a:buChar char="ü"/>
            </a:pPr>
            <a:r>
              <a:rPr lang="it-IT" sz="2000" b="1" dirty="0">
                <a:solidFill>
                  <a:srgbClr val="002060"/>
                </a:solidFill>
              </a:rPr>
              <a:t>Efficienza energetica in percentuale</a:t>
            </a:r>
            <a:r>
              <a:rPr lang="it-IT" sz="2000" dirty="0">
                <a:solidFill>
                  <a:srgbClr val="002060"/>
                </a:solidFill>
              </a:rPr>
              <a:t>: efficienza del 60% nella conversione da combustibile a elettricità, ma assorbimento per lo stoccaggio dal 10% al 30% dell’energia prodotta dall’impianto</a:t>
            </a:r>
          </a:p>
          <a:p>
            <a:pPr algn="just">
              <a:buFont typeface="Wingdings" panose="05000000000000000000" pitchFamily="2" charset="2"/>
              <a:buChar char="ü"/>
            </a:pPr>
            <a:r>
              <a:rPr lang="it-IT" sz="2000" b="1" dirty="0">
                <a:solidFill>
                  <a:srgbClr val="002060"/>
                </a:solidFill>
              </a:rPr>
              <a:t>Costo</a:t>
            </a:r>
            <a:r>
              <a:rPr lang="it-IT" sz="2000" dirty="0">
                <a:solidFill>
                  <a:srgbClr val="002060"/>
                </a:solidFill>
              </a:rPr>
              <a:t>: investimenti iniziali massicci per costruire l’impianto</a:t>
            </a:r>
          </a:p>
          <a:p>
            <a:pPr algn="just">
              <a:buFont typeface="Wingdings" panose="05000000000000000000" pitchFamily="2" charset="2"/>
              <a:buChar char="ü"/>
            </a:pPr>
            <a:r>
              <a:rPr lang="it-IT" sz="2000" b="1" dirty="0">
                <a:solidFill>
                  <a:srgbClr val="002060"/>
                </a:solidFill>
              </a:rPr>
              <a:t>Consumo di acqua</a:t>
            </a:r>
            <a:r>
              <a:rPr lang="it-IT" sz="2000" dirty="0">
                <a:solidFill>
                  <a:srgbClr val="002060"/>
                </a:solidFill>
              </a:rPr>
              <a:t>: notevole</a:t>
            </a:r>
          </a:p>
          <a:p>
            <a:pPr algn="just">
              <a:buFont typeface="Wingdings" panose="05000000000000000000" pitchFamily="2" charset="2"/>
              <a:buChar char="ü"/>
            </a:pPr>
            <a:r>
              <a:rPr lang="it-IT" sz="2000" b="1" dirty="0">
                <a:solidFill>
                  <a:srgbClr val="002060"/>
                </a:solidFill>
              </a:rPr>
              <a:t>Consumo di suolo</a:t>
            </a:r>
            <a:r>
              <a:rPr lang="it-IT" sz="2000" dirty="0">
                <a:solidFill>
                  <a:srgbClr val="002060"/>
                </a:solidFill>
              </a:rPr>
              <a:t>: notevole anche a causa delle infrastrutture necessarie (gasdotti per il trasporto di CO</a:t>
            </a:r>
            <a:r>
              <a:rPr lang="it-IT" sz="2000" baseline="-25000" dirty="0">
                <a:solidFill>
                  <a:srgbClr val="002060"/>
                </a:solidFill>
              </a:rPr>
              <a:t>2</a:t>
            </a:r>
            <a:r>
              <a:rPr lang="it-IT" sz="2000" dirty="0">
                <a:solidFill>
                  <a:srgbClr val="002060"/>
                </a:solidFill>
              </a:rPr>
              <a:t> ad alta pressione e siti di iniezione)</a:t>
            </a:r>
          </a:p>
          <a:p>
            <a:pPr algn="just">
              <a:buFont typeface="Wingdings" panose="05000000000000000000" pitchFamily="2" charset="2"/>
              <a:buChar char="ü"/>
            </a:pPr>
            <a:r>
              <a:rPr lang="it-IT" sz="2000" b="1" dirty="0">
                <a:solidFill>
                  <a:srgbClr val="002060"/>
                </a:solidFill>
              </a:rPr>
              <a:t>Emissione di CO</a:t>
            </a:r>
            <a:r>
              <a:rPr lang="it-IT" sz="2000" b="1" baseline="-25000" dirty="0">
                <a:solidFill>
                  <a:srgbClr val="002060"/>
                </a:solidFill>
              </a:rPr>
              <a:t>2</a:t>
            </a:r>
            <a:r>
              <a:rPr lang="it-IT" sz="2000" b="1" dirty="0">
                <a:solidFill>
                  <a:srgbClr val="002060"/>
                </a:solidFill>
              </a:rPr>
              <a:t> e inquinanti</a:t>
            </a:r>
            <a:r>
              <a:rPr lang="it-IT" sz="2000" dirty="0">
                <a:solidFill>
                  <a:srgbClr val="002060"/>
                </a:solidFill>
              </a:rPr>
              <a:t>: dal 5% al 15% rispetto ai combustibili fossili</a:t>
            </a:r>
          </a:p>
          <a:p>
            <a:pPr algn="just">
              <a:buFont typeface="Wingdings" panose="05000000000000000000" pitchFamily="2" charset="2"/>
              <a:buChar char="ü"/>
            </a:pPr>
            <a:r>
              <a:rPr lang="it-IT" sz="2000" b="1" dirty="0">
                <a:solidFill>
                  <a:srgbClr val="002060"/>
                </a:solidFill>
              </a:rPr>
              <a:t>Criticità</a:t>
            </a:r>
            <a:r>
              <a:rPr lang="it-IT" sz="2000" dirty="0">
                <a:solidFill>
                  <a:srgbClr val="002060"/>
                </a:solidFill>
              </a:rPr>
              <a:t>: dilemma della dipendenza: prolungamento dell’uso di combustibili fossili con rallentamento della transizione verso fonti rinnovabili ("lock-in" tecnologico)</a:t>
            </a:r>
          </a:p>
          <a:p>
            <a:pPr algn="just">
              <a:buFont typeface="Wingdings" panose="05000000000000000000" pitchFamily="2" charset="2"/>
              <a:buChar char="ü"/>
            </a:pPr>
            <a:r>
              <a:rPr lang="it-IT" sz="2000" b="1" dirty="0">
                <a:solidFill>
                  <a:srgbClr val="002060"/>
                </a:solidFill>
              </a:rPr>
              <a:t>Impatti ambientali</a:t>
            </a:r>
            <a:r>
              <a:rPr lang="it-IT" sz="2000" dirty="0">
                <a:solidFill>
                  <a:srgbClr val="002060"/>
                </a:solidFill>
              </a:rPr>
              <a:t>: Rischi geologici dovuti allo stoccaggio: perdita di CO</a:t>
            </a:r>
            <a:r>
              <a:rPr lang="it-IT" sz="2000" baseline="-25000" dirty="0">
                <a:solidFill>
                  <a:srgbClr val="002060"/>
                </a:solidFill>
              </a:rPr>
              <a:t>2</a:t>
            </a:r>
            <a:r>
              <a:rPr lang="it-IT" sz="2000" dirty="0">
                <a:solidFill>
                  <a:srgbClr val="002060"/>
                </a:solidFill>
              </a:rPr>
              <a:t> per difetti nei pozzi, fratture geologiche o attività sismiche indotte, che potrebbero contaminare falde acquifere </a:t>
            </a: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p:txBody>
      </p:sp>
      <p:sp>
        <p:nvSpPr>
          <p:cNvPr id="6" name="CasellaDiTesto 5">
            <a:extLst>
              <a:ext uri="{FF2B5EF4-FFF2-40B4-BE49-F238E27FC236}">
                <a16:creationId xmlns:a16="http://schemas.microsoft.com/office/drawing/2014/main" id="{7E042213-14B6-651B-90A9-09A6CC07CA09}"/>
              </a:ext>
            </a:extLst>
          </p:cNvPr>
          <p:cNvSpPr txBox="1"/>
          <p:nvPr/>
        </p:nvSpPr>
        <p:spPr>
          <a:xfrm>
            <a:off x="539552" y="188640"/>
            <a:ext cx="7957392" cy="1477328"/>
          </a:xfrm>
          <a:prstGeom prst="rect">
            <a:avLst/>
          </a:prstGeom>
          <a:noFill/>
        </p:spPr>
        <p:txBody>
          <a:bodyPr wrap="square" rtlCol="0">
            <a:spAutoFit/>
          </a:bodyPr>
          <a:lstStyle/>
          <a:p>
            <a:pPr algn="just"/>
            <a:r>
              <a:rPr lang="it-IT" sz="3000" b="1" dirty="0">
                <a:solidFill>
                  <a:srgbClr val="002060"/>
                </a:solidFill>
              </a:rPr>
              <a:t>Combustibili fossili </a:t>
            </a:r>
          </a:p>
          <a:p>
            <a:pPr algn="just"/>
            <a:r>
              <a:rPr lang="it-IT" sz="3000" b="1" dirty="0">
                <a:solidFill>
                  <a:srgbClr val="002060"/>
                </a:solidFill>
              </a:rPr>
              <a:t>con cattura e stoccaggio </a:t>
            </a:r>
          </a:p>
          <a:p>
            <a:pPr algn="just"/>
            <a:r>
              <a:rPr lang="it-IT" sz="3000" b="1" dirty="0">
                <a:solidFill>
                  <a:srgbClr val="002060"/>
                </a:solidFill>
              </a:rPr>
              <a:t>della CO</a:t>
            </a:r>
            <a:r>
              <a:rPr lang="it-IT" sz="3000" b="1" baseline="-25000" dirty="0">
                <a:solidFill>
                  <a:srgbClr val="002060"/>
                </a:solidFill>
              </a:rPr>
              <a:t>2</a:t>
            </a:r>
            <a:r>
              <a:rPr lang="it-IT" sz="3000" b="1" dirty="0">
                <a:solidFill>
                  <a:srgbClr val="002060"/>
                </a:solidFill>
              </a:rPr>
              <a:t> (CCS)</a:t>
            </a:r>
          </a:p>
        </p:txBody>
      </p:sp>
      <p:sp>
        <p:nvSpPr>
          <p:cNvPr id="9" name="CasellaDiTesto 8">
            <a:extLst>
              <a:ext uri="{FF2B5EF4-FFF2-40B4-BE49-F238E27FC236}">
                <a16:creationId xmlns:a16="http://schemas.microsoft.com/office/drawing/2014/main" id="{9A94EBFC-4837-2602-4CC9-C603AD7B155E}"/>
              </a:ext>
            </a:extLst>
          </p:cNvPr>
          <p:cNvSpPr txBox="1"/>
          <p:nvPr/>
        </p:nvSpPr>
        <p:spPr>
          <a:xfrm>
            <a:off x="251520" y="6305420"/>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pic>
        <p:nvPicPr>
          <p:cNvPr id="2" name="Immagine 1" descr="La cattura e lo stoccaggio di CO2">
            <a:extLst>
              <a:ext uri="{FF2B5EF4-FFF2-40B4-BE49-F238E27FC236}">
                <a16:creationId xmlns:a16="http://schemas.microsoft.com/office/drawing/2014/main" id="{0146618C-6030-FA81-155C-2C2AD884278A}"/>
              </a:ext>
            </a:extLst>
          </p:cNvPr>
          <p:cNvPicPr>
            <a:picLocks noChangeAspect="1"/>
          </p:cNvPicPr>
          <p:nvPr/>
        </p:nvPicPr>
        <p:blipFill>
          <a:blip r:embed="rId2"/>
          <a:stretch>
            <a:fillRect/>
          </a:stretch>
        </p:blipFill>
        <p:spPr>
          <a:xfrm>
            <a:off x="5148064" y="31040"/>
            <a:ext cx="3717032" cy="1844390"/>
          </a:xfrm>
          <a:prstGeom prst="rect">
            <a:avLst/>
          </a:prstGeom>
        </p:spPr>
      </p:pic>
    </p:spTree>
    <p:extLst>
      <p:ext uri="{BB962C8B-B14F-4D97-AF65-F5344CB8AC3E}">
        <p14:creationId xmlns:p14="http://schemas.microsoft.com/office/powerpoint/2010/main" val="22126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CB10-80FE-80DE-BAC5-558A1BAE1F3F}"/>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93D6CCB-A005-FF6F-7999-D56DE0C4C931}"/>
              </a:ext>
            </a:extLst>
          </p:cNvPr>
          <p:cNvSpPr>
            <a:spLocks noGrp="1"/>
          </p:cNvSpPr>
          <p:nvPr>
            <p:ph idx="1"/>
          </p:nvPr>
        </p:nvSpPr>
        <p:spPr>
          <a:xfrm>
            <a:off x="457200" y="2276872"/>
            <a:ext cx="8229600" cy="3168352"/>
          </a:xfrm>
        </p:spPr>
        <p:txBody>
          <a:bodyPr>
            <a:normAutofit/>
          </a:bodyPr>
          <a:lstStyle/>
          <a:p>
            <a:pPr algn="just">
              <a:buFont typeface="Wingdings" panose="05000000000000000000" pitchFamily="2" charset="2"/>
              <a:buChar char="ü"/>
            </a:pPr>
            <a:r>
              <a:rPr lang="it-IT" sz="2000" b="1" dirty="0">
                <a:solidFill>
                  <a:srgbClr val="002060"/>
                </a:solidFill>
              </a:rPr>
              <a:t>Efficienza energetica in percentuale</a:t>
            </a:r>
            <a:r>
              <a:rPr lang="it-IT" sz="2000" dirty="0">
                <a:solidFill>
                  <a:srgbClr val="002060"/>
                </a:solidFill>
              </a:rPr>
              <a:t>: efficienza di circa 80-90%,</a:t>
            </a:r>
          </a:p>
          <a:p>
            <a:pPr algn="just">
              <a:buFont typeface="Wingdings" panose="05000000000000000000" pitchFamily="2" charset="2"/>
              <a:buChar char="ü"/>
            </a:pPr>
            <a:r>
              <a:rPr lang="it-IT" sz="2000" b="1" dirty="0">
                <a:solidFill>
                  <a:srgbClr val="002060"/>
                </a:solidFill>
              </a:rPr>
              <a:t>Costo</a:t>
            </a:r>
            <a:r>
              <a:rPr lang="it-IT" sz="2000" dirty="0">
                <a:solidFill>
                  <a:srgbClr val="002060"/>
                </a:solidFill>
              </a:rPr>
              <a:t>: alti costi di produzione iniziale ma bassi costi operativi successivi</a:t>
            </a:r>
          </a:p>
          <a:p>
            <a:pPr algn="just">
              <a:buFont typeface="Wingdings" panose="05000000000000000000" pitchFamily="2" charset="2"/>
              <a:buChar char="ü"/>
            </a:pPr>
            <a:r>
              <a:rPr lang="it-IT" sz="2000" b="1" dirty="0">
                <a:solidFill>
                  <a:srgbClr val="002060"/>
                </a:solidFill>
              </a:rPr>
              <a:t>Consumo di acqua</a:t>
            </a:r>
            <a:r>
              <a:rPr lang="it-IT" sz="2000" dirty="0">
                <a:solidFill>
                  <a:srgbClr val="002060"/>
                </a:solidFill>
              </a:rPr>
              <a:t>: scarso</a:t>
            </a:r>
          </a:p>
          <a:p>
            <a:pPr algn="just">
              <a:buFont typeface="Wingdings" panose="05000000000000000000" pitchFamily="2" charset="2"/>
              <a:buChar char="ü"/>
            </a:pPr>
            <a:r>
              <a:rPr lang="it-IT" sz="2000" b="1" dirty="0">
                <a:solidFill>
                  <a:srgbClr val="002060"/>
                </a:solidFill>
              </a:rPr>
              <a:t>Consumo di suolo</a:t>
            </a:r>
            <a:r>
              <a:rPr lang="it-IT" sz="2000" dirty="0">
                <a:solidFill>
                  <a:srgbClr val="002060"/>
                </a:solidFill>
              </a:rPr>
              <a:t>: scarso</a:t>
            </a:r>
          </a:p>
          <a:p>
            <a:pPr algn="just">
              <a:buFont typeface="Wingdings" panose="05000000000000000000" pitchFamily="2" charset="2"/>
              <a:buChar char="ü"/>
            </a:pPr>
            <a:r>
              <a:rPr lang="it-IT" sz="2000" b="1" dirty="0">
                <a:solidFill>
                  <a:srgbClr val="002060"/>
                </a:solidFill>
              </a:rPr>
              <a:t>Emissione di CO</a:t>
            </a:r>
            <a:r>
              <a:rPr lang="it-IT" sz="2000" b="1" baseline="-25000" dirty="0">
                <a:solidFill>
                  <a:srgbClr val="002060"/>
                </a:solidFill>
              </a:rPr>
              <a:t>2</a:t>
            </a:r>
            <a:r>
              <a:rPr lang="it-IT" sz="2000" b="1" dirty="0">
                <a:solidFill>
                  <a:srgbClr val="002060"/>
                </a:solidFill>
              </a:rPr>
              <a:t> e inquinanti</a:t>
            </a:r>
            <a:r>
              <a:rPr lang="it-IT" sz="2000" dirty="0">
                <a:solidFill>
                  <a:srgbClr val="002060"/>
                </a:solidFill>
              </a:rPr>
              <a:t>: nessuna</a:t>
            </a:r>
          </a:p>
          <a:p>
            <a:pPr algn="just">
              <a:buFont typeface="Wingdings" panose="05000000000000000000" pitchFamily="2" charset="2"/>
              <a:buChar char="ü"/>
            </a:pPr>
            <a:r>
              <a:rPr lang="it-IT" sz="2000" b="1" dirty="0">
                <a:solidFill>
                  <a:srgbClr val="002060"/>
                </a:solidFill>
              </a:rPr>
              <a:t>Criticità</a:t>
            </a:r>
            <a:r>
              <a:rPr lang="it-IT" sz="2000" dirty="0">
                <a:solidFill>
                  <a:srgbClr val="002060"/>
                </a:solidFill>
              </a:rPr>
              <a:t>: lungo tempo per l’installazione</a:t>
            </a:r>
          </a:p>
          <a:p>
            <a:pPr algn="just">
              <a:buFont typeface="Wingdings" panose="05000000000000000000" pitchFamily="2" charset="2"/>
              <a:buChar char="ü"/>
            </a:pPr>
            <a:r>
              <a:rPr lang="it-IT" sz="2000" b="1" dirty="0">
                <a:solidFill>
                  <a:srgbClr val="002060"/>
                </a:solidFill>
              </a:rPr>
              <a:t>Impatti ambientali</a:t>
            </a:r>
            <a:r>
              <a:rPr lang="it-IT" sz="2000" dirty="0">
                <a:solidFill>
                  <a:srgbClr val="002060"/>
                </a:solidFill>
              </a:rPr>
              <a:t>:  preconcetti</a:t>
            </a: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a:p>
            <a:pPr marL="0" indent="0" algn="just">
              <a:buNone/>
            </a:pPr>
            <a:endParaRPr lang="it-IT" sz="2000" dirty="0">
              <a:solidFill>
                <a:srgbClr val="002060"/>
              </a:solidFill>
            </a:endParaRPr>
          </a:p>
        </p:txBody>
      </p:sp>
      <p:sp>
        <p:nvSpPr>
          <p:cNvPr id="6" name="CasellaDiTesto 5">
            <a:extLst>
              <a:ext uri="{FF2B5EF4-FFF2-40B4-BE49-F238E27FC236}">
                <a16:creationId xmlns:a16="http://schemas.microsoft.com/office/drawing/2014/main" id="{28CE5C09-71B0-111A-AC61-DCD1270782F4}"/>
              </a:ext>
            </a:extLst>
          </p:cNvPr>
          <p:cNvSpPr txBox="1"/>
          <p:nvPr/>
        </p:nvSpPr>
        <p:spPr>
          <a:xfrm>
            <a:off x="1079612" y="620688"/>
            <a:ext cx="6984776" cy="646331"/>
          </a:xfrm>
          <a:prstGeom prst="rect">
            <a:avLst/>
          </a:prstGeom>
          <a:noFill/>
        </p:spPr>
        <p:txBody>
          <a:bodyPr wrap="square" rtlCol="0">
            <a:spAutoFit/>
          </a:bodyPr>
          <a:lstStyle/>
          <a:p>
            <a:pPr algn="ctr"/>
            <a:r>
              <a:rPr lang="it-IT" sz="3600" b="1" dirty="0">
                <a:solidFill>
                  <a:srgbClr val="002060"/>
                </a:solidFill>
              </a:rPr>
              <a:t>Nucleare</a:t>
            </a:r>
          </a:p>
        </p:txBody>
      </p:sp>
      <p:sp>
        <p:nvSpPr>
          <p:cNvPr id="9" name="CasellaDiTesto 8">
            <a:extLst>
              <a:ext uri="{FF2B5EF4-FFF2-40B4-BE49-F238E27FC236}">
                <a16:creationId xmlns:a16="http://schemas.microsoft.com/office/drawing/2014/main" id="{E49ED00E-4AEE-F403-FF6C-F3E7F6C4A4BC}"/>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pic>
        <p:nvPicPr>
          <p:cNvPr id="2" name="Immagine 1" descr="Centrale nucleare - Wikipedia">
            <a:extLst>
              <a:ext uri="{FF2B5EF4-FFF2-40B4-BE49-F238E27FC236}">
                <a16:creationId xmlns:a16="http://schemas.microsoft.com/office/drawing/2014/main" id="{482597B3-F2F5-96CF-2F89-A97099E3963F}"/>
              </a:ext>
            </a:extLst>
          </p:cNvPr>
          <p:cNvPicPr>
            <a:picLocks noChangeAspect="1"/>
          </p:cNvPicPr>
          <p:nvPr/>
        </p:nvPicPr>
        <p:blipFill>
          <a:blip r:embed="rId2"/>
          <a:stretch>
            <a:fillRect/>
          </a:stretch>
        </p:blipFill>
        <p:spPr>
          <a:xfrm>
            <a:off x="5776328" y="115516"/>
            <a:ext cx="2924944" cy="2043748"/>
          </a:xfrm>
          <a:prstGeom prst="rect">
            <a:avLst/>
          </a:prstGeom>
        </p:spPr>
      </p:pic>
      <p:pic>
        <p:nvPicPr>
          <p:cNvPr id="5" name="Picture 13" descr="fusione2">
            <a:extLst>
              <a:ext uri="{FF2B5EF4-FFF2-40B4-BE49-F238E27FC236}">
                <a16:creationId xmlns:a16="http://schemas.microsoft.com/office/drawing/2014/main" id="{084CA6F6-56C0-C584-EDB5-976D78D25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6328" y="3676863"/>
            <a:ext cx="2993659" cy="204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04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BDEE000D-FA87-983F-3D2C-7703948D76AD}"/>
              </a:ext>
            </a:extLst>
          </p:cNvPr>
          <p:cNvSpPr>
            <a:spLocks noGrp="1"/>
          </p:cNvSpPr>
          <p:nvPr>
            <p:ph type="ctrTitle"/>
          </p:nvPr>
        </p:nvSpPr>
        <p:spPr>
          <a:xfrm>
            <a:off x="755576" y="188640"/>
            <a:ext cx="7772400" cy="792088"/>
          </a:xfrm>
        </p:spPr>
        <p:txBody>
          <a:bodyPr>
            <a:normAutofit fontScale="90000"/>
          </a:bodyPr>
          <a:lstStyle/>
          <a:p>
            <a:r>
              <a:rPr lang="it-IT" sz="4800" b="1" dirty="0">
                <a:solidFill>
                  <a:srgbClr val="002060"/>
                </a:solidFill>
                <a:latin typeface="+mn-lt"/>
              </a:rPr>
              <a:t>Transizione energetica</a:t>
            </a:r>
          </a:p>
        </p:txBody>
      </p:sp>
      <p:pic>
        <p:nvPicPr>
          <p:cNvPr id="7" name="Immagine 6">
            <a:extLst>
              <a:ext uri="{FF2B5EF4-FFF2-40B4-BE49-F238E27FC236}">
                <a16:creationId xmlns:a16="http://schemas.microsoft.com/office/drawing/2014/main" id="{3119DD28-8A6D-2722-9D4F-A76FB3FCB7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770" y="1002877"/>
            <a:ext cx="8700459" cy="4856070"/>
          </a:xfrm>
          <a:prstGeom prst="rect">
            <a:avLst/>
          </a:prstGeom>
        </p:spPr>
      </p:pic>
      <p:sp>
        <p:nvSpPr>
          <p:cNvPr id="9" name="CasellaDiTesto 8">
            <a:extLst>
              <a:ext uri="{FF2B5EF4-FFF2-40B4-BE49-F238E27FC236}">
                <a16:creationId xmlns:a16="http://schemas.microsoft.com/office/drawing/2014/main" id="{D843C284-575E-A3DB-3FC7-2B375573BC8F}"/>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spTree>
    <p:extLst>
      <p:ext uri="{BB962C8B-B14F-4D97-AF65-F5344CB8AC3E}">
        <p14:creationId xmlns:p14="http://schemas.microsoft.com/office/powerpoint/2010/main" val="2229671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F86AABD6-A544-0542-50E5-7BBFFBE33306}"/>
              </a:ext>
            </a:extLst>
          </p:cNvPr>
          <p:cNvSpPr txBox="1"/>
          <p:nvPr/>
        </p:nvSpPr>
        <p:spPr>
          <a:xfrm>
            <a:off x="251520" y="6253325"/>
            <a:ext cx="1728192" cy="338554"/>
          </a:xfrm>
          <a:prstGeom prst="rect">
            <a:avLst/>
          </a:prstGeom>
          <a:noFill/>
        </p:spPr>
        <p:txBody>
          <a:bodyPr wrap="square" rtlCol="0">
            <a:spAutoFit/>
          </a:bodyPr>
          <a:lstStyle/>
          <a:p>
            <a:r>
              <a:rPr lang="it-IT" sz="1600" i="1" dirty="0">
                <a:solidFill>
                  <a:srgbClr val="002060"/>
                </a:solidFill>
                <a:cs typeface="Arial" panose="020B0604020202020204" pitchFamily="34" charset="0"/>
              </a:rPr>
              <a:t>Paola Bortolon</a:t>
            </a:r>
          </a:p>
        </p:txBody>
      </p:sp>
      <p:pic>
        <p:nvPicPr>
          <p:cNvPr id="7" name="Immagine 6" descr="Energia. Una storia di creazione e distruzione">
            <a:extLst>
              <a:ext uri="{FF2B5EF4-FFF2-40B4-BE49-F238E27FC236}">
                <a16:creationId xmlns:a16="http://schemas.microsoft.com/office/drawing/2014/main" id="{8D9B7267-CE87-394E-2E4A-51E9E44858E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1124744"/>
            <a:ext cx="2664296" cy="4281904"/>
          </a:xfrm>
          <a:prstGeom prst="rect">
            <a:avLst/>
          </a:prstGeom>
          <a:noFill/>
          <a:ln>
            <a:noFill/>
          </a:ln>
        </p:spPr>
      </p:pic>
      <p:sp>
        <p:nvSpPr>
          <p:cNvPr id="8" name="CasellaDiTesto 7">
            <a:extLst>
              <a:ext uri="{FF2B5EF4-FFF2-40B4-BE49-F238E27FC236}">
                <a16:creationId xmlns:a16="http://schemas.microsoft.com/office/drawing/2014/main" id="{F1763831-8587-F27E-730B-4F90EF58BC40}"/>
              </a:ext>
            </a:extLst>
          </p:cNvPr>
          <p:cNvSpPr txBox="1"/>
          <p:nvPr/>
        </p:nvSpPr>
        <p:spPr>
          <a:xfrm>
            <a:off x="467544" y="1700808"/>
            <a:ext cx="4968552" cy="2800767"/>
          </a:xfrm>
          <a:prstGeom prst="rect">
            <a:avLst/>
          </a:prstGeom>
          <a:noFill/>
        </p:spPr>
        <p:txBody>
          <a:bodyPr wrap="square" rtlCol="0">
            <a:spAutoFit/>
          </a:bodyPr>
          <a:lstStyle/>
          <a:p>
            <a:pPr algn="just"/>
            <a:r>
              <a:rPr lang="it-IT" sz="2200" dirty="0">
                <a:solidFill>
                  <a:srgbClr val="002060"/>
                </a:solidFill>
              </a:rPr>
              <a:t>Conoscere le fonti energetiche, come l’energia si trasforma e si conserva, le cause  e le problematiche del cambiamento climatico e le strategie di mitigazione e adattamento può favorire scelte e azioni responsabili.</a:t>
            </a:r>
          </a:p>
          <a:p>
            <a:pPr algn="just"/>
            <a:r>
              <a:rPr lang="it-IT" sz="2200" dirty="0">
                <a:solidFill>
                  <a:srgbClr val="002060"/>
                </a:solidFill>
              </a:rPr>
              <a:t>Il </a:t>
            </a:r>
            <a:r>
              <a:rPr lang="it-IT" sz="2200" b="1" dirty="0">
                <a:solidFill>
                  <a:srgbClr val="002060"/>
                </a:solidFill>
              </a:rPr>
              <a:t>libro «Energia» di Roberto Battiston </a:t>
            </a:r>
            <a:r>
              <a:rPr lang="it-IT" sz="2200" dirty="0">
                <a:solidFill>
                  <a:srgbClr val="002060"/>
                </a:solidFill>
              </a:rPr>
              <a:t>offre le chiavi per farlo.</a:t>
            </a:r>
          </a:p>
        </p:txBody>
      </p:sp>
    </p:spTree>
    <p:extLst>
      <p:ext uri="{BB962C8B-B14F-4D97-AF65-F5344CB8AC3E}">
        <p14:creationId xmlns:p14="http://schemas.microsoft.com/office/powerpoint/2010/main" val="375319947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3124</TotalTime>
  <Words>2133</Words>
  <Application>Microsoft Office PowerPoint</Application>
  <PresentationFormat>Presentazione su schermo (4:3)</PresentationFormat>
  <Paragraphs>191</Paragraphs>
  <Slides>21</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21</vt:i4>
      </vt:variant>
    </vt:vector>
  </HeadingPairs>
  <TitlesOfParts>
    <vt:vector size="26" baseType="lpstr">
      <vt:lpstr>Arial</vt:lpstr>
      <vt:lpstr>Calibri</vt:lpstr>
      <vt:lpstr>Symbol</vt:lpstr>
      <vt:lpstr>Wingdings</vt:lpstr>
      <vt:lpstr>Tema di Office</vt:lpstr>
      <vt:lpstr>Energia</vt:lpstr>
      <vt:lpstr>L’energia</vt:lpstr>
      <vt:lpstr>Presentazione standard di PowerPoint</vt:lpstr>
      <vt:lpstr>Dispositivi di trasformazione</vt:lpstr>
      <vt:lpstr>Fonti energetiche</vt:lpstr>
      <vt:lpstr>Presentazione standard di PowerPoint</vt:lpstr>
      <vt:lpstr>Combustibili fossili</vt:lpstr>
      <vt:lpstr>Petrolio</vt:lpstr>
      <vt:lpstr>Carbone</vt:lpstr>
      <vt:lpstr>Gas naturale</vt:lpstr>
      <vt:lpstr>Energie rinnovabili</vt:lpstr>
      <vt:lpstr>Fonti energetiche a confronto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Transizione energetica</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L’ENERGIA</dc:title>
  <dc:creator>Paola</dc:creator>
  <cp:lastModifiedBy>Paola</cp:lastModifiedBy>
  <cp:revision>81</cp:revision>
  <cp:lastPrinted>2026-07-07T16:04:24Z</cp:lastPrinted>
  <dcterms:created xsi:type="dcterms:W3CDTF">2017-12-03T16:33:32Z</dcterms:created>
  <dcterms:modified xsi:type="dcterms:W3CDTF">2026-08-29T07:19:55Z</dcterms:modified>
</cp:coreProperties>
</file>