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230"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808414-0E48-44EE-89F8-F246A1E281C1}" type="datetimeFigureOut">
              <a:rPr lang="it-IT" smtClean="0"/>
              <a:t>14/10/2012</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05AE7E-622F-4EC9-B709-CB24586B7178}" type="slidenum">
              <a:rPr lang="it-IT" smtClean="0"/>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1C05AE7E-622F-4EC9-B709-CB24586B7178}" type="slidenum">
              <a:rPr lang="it-IT" smtClean="0"/>
              <a:t>1</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1C05AE7E-622F-4EC9-B709-CB24586B7178}" type="slidenum">
              <a:rPr lang="it-IT" smtClean="0"/>
              <a:t>10</a:t>
            </a:fld>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1C05AE7E-622F-4EC9-B709-CB24586B7178}" type="slidenum">
              <a:rPr lang="it-IT" smtClean="0"/>
              <a:t>11</a:t>
            </a:fld>
            <a:endParaRPr 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1C05AE7E-622F-4EC9-B709-CB24586B7178}" type="slidenum">
              <a:rPr lang="it-IT" smtClean="0"/>
              <a:t>12</a:t>
            </a:fld>
            <a:endParaRPr 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1C05AE7E-622F-4EC9-B709-CB24586B7178}" type="slidenum">
              <a:rPr lang="it-IT" smtClean="0"/>
              <a:t>13</a:t>
            </a:fld>
            <a:endParaRPr 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1C05AE7E-622F-4EC9-B709-CB24586B7178}" type="slidenum">
              <a:rPr lang="it-IT" smtClean="0"/>
              <a:t>14</a:t>
            </a:fld>
            <a:endParaRPr 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1C05AE7E-622F-4EC9-B709-CB24586B7178}" type="slidenum">
              <a:rPr lang="it-IT" smtClean="0"/>
              <a:t>15</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1C05AE7E-622F-4EC9-B709-CB24586B7178}" type="slidenum">
              <a:rPr lang="it-IT" smtClean="0"/>
              <a:t>2</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1C05AE7E-622F-4EC9-B709-CB24586B7178}" type="slidenum">
              <a:rPr lang="it-IT" smtClean="0"/>
              <a:t>3</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1C05AE7E-622F-4EC9-B709-CB24586B7178}" type="slidenum">
              <a:rPr lang="it-IT" smtClean="0"/>
              <a:t>4</a:t>
            </a:fld>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1C05AE7E-622F-4EC9-B709-CB24586B7178}" type="slidenum">
              <a:rPr lang="it-IT" smtClean="0"/>
              <a:t>5</a:t>
            </a:fld>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1C05AE7E-622F-4EC9-B709-CB24586B7178}" type="slidenum">
              <a:rPr lang="it-IT" smtClean="0"/>
              <a:t>6</a:t>
            </a:fld>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1C05AE7E-622F-4EC9-B709-CB24586B7178}" type="slidenum">
              <a:rPr lang="it-IT" smtClean="0"/>
              <a:t>7</a:t>
            </a:fld>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1C05AE7E-622F-4EC9-B709-CB24586B7178}" type="slidenum">
              <a:rPr lang="it-IT" smtClean="0"/>
              <a:t>8</a:t>
            </a:fld>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1C05AE7E-622F-4EC9-B709-CB24586B7178}" type="slidenum">
              <a:rPr lang="it-IT" smtClean="0"/>
              <a:t>9</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8" name="Titolo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Segnaposto data 27"/>
          <p:cNvSpPr>
            <a:spLocks noGrp="1"/>
          </p:cNvSpPr>
          <p:nvPr>
            <p:ph type="dt" sz="half" idx="10"/>
          </p:nvPr>
        </p:nvSpPr>
        <p:spPr>
          <a:xfrm>
            <a:off x="6400800" y="6355080"/>
            <a:ext cx="2286000" cy="365760"/>
          </a:xfrm>
        </p:spPr>
        <p:txBody>
          <a:bodyPr/>
          <a:lstStyle>
            <a:lvl1pPr>
              <a:defRPr sz="1400"/>
            </a:lvl1pPr>
          </a:lstStyle>
          <a:p>
            <a:fld id="{4B6055F8-1D02-4417-9241-55C834FD9970}" type="datetimeFigureOut">
              <a:rPr lang="it-IT" smtClean="0"/>
              <a:pPr/>
              <a:t>14/10/2012</a:t>
            </a:fld>
            <a:endParaRPr lang="it-IT"/>
          </a:p>
        </p:txBody>
      </p:sp>
      <p:sp>
        <p:nvSpPr>
          <p:cNvPr id="17" name="Segnaposto piè di pagina 16"/>
          <p:cNvSpPr>
            <a:spLocks noGrp="1"/>
          </p:cNvSpPr>
          <p:nvPr>
            <p:ph type="ftr" sz="quarter" idx="11"/>
          </p:nvPr>
        </p:nvSpPr>
        <p:spPr>
          <a:xfrm>
            <a:off x="2898648" y="6355080"/>
            <a:ext cx="3474720" cy="365760"/>
          </a:xfrm>
        </p:spPr>
        <p:txBody>
          <a:bodyPr/>
          <a:lstStyle/>
          <a:p>
            <a:endParaRPr lang="it-IT"/>
          </a:p>
        </p:txBody>
      </p:sp>
      <p:sp>
        <p:nvSpPr>
          <p:cNvPr id="29" name="Segnaposto numero diapositiva 28"/>
          <p:cNvSpPr>
            <a:spLocks noGrp="1"/>
          </p:cNvSpPr>
          <p:nvPr>
            <p:ph type="sldNum" sz="quarter" idx="12"/>
          </p:nvPr>
        </p:nvSpPr>
        <p:spPr>
          <a:xfrm>
            <a:off x="1216152" y="6355080"/>
            <a:ext cx="1219200" cy="365760"/>
          </a:xfrm>
        </p:spPr>
        <p:txBody>
          <a:bodyPr/>
          <a:lstStyle/>
          <a:p>
            <a:fld id="{B007B441-5312-499D-93C3-6E37886527FA}" type="slidenum">
              <a:rPr lang="it-IT" smtClean="0"/>
              <a:pPr/>
              <a:t>‹N›</a:t>
            </a:fld>
            <a:endParaRPr lang="it-IT"/>
          </a:p>
        </p:txBody>
      </p:sp>
      <p:sp>
        <p:nvSpPr>
          <p:cNvPr id="21" name="Rettangolo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ttangolo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ttangolo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ttangolo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4B6055F8-1D02-4417-9241-55C834FD9970}" type="datetimeFigureOut">
              <a:rPr lang="it-IT" smtClean="0"/>
              <a:pPr/>
              <a:t>14/10/2012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4B6055F8-1D02-4417-9241-55C834FD9970}" type="datetimeFigureOut">
              <a:rPr lang="it-IT" smtClean="0"/>
              <a:pPr/>
              <a:t>14/10/2012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
        <p:nvSpPr>
          <p:cNvPr id="7" name="Connettore 1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Triangolo isosce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Connettore 1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4" name="Segnaposto data 3"/>
          <p:cNvSpPr>
            <a:spLocks noGrp="1"/>
          </p:cNvSpPr>
          <p:nvPr>
            <p:ph type="dt" sz="half" idx="10"/>
          </p:nvPr>
        </p:nvSpPr>
        <p:spPr/>
        <p:txBody>
          <a:bodyPr/>
          <a:lstStyle/>
          <a:p>
            <a:fld id="{4B6055F8-1D02-4417-9241-55C834FD9970}" type="datetimeFigureOut">
              <a:rPr lang="it-IT" smtClean="0"/>
              <a:pPr/>
              <a:t>14/10/2012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
        <p:nvSpPr>
          <p:cNvPr id="8" name="Segnaposto contenuto 7"/>
          <p:cNvSpPr>
            <a:spLocks noGrp="1"/>
          </p:cNvSpPr>
          <p:nvPr>
            <p:ph sz="quarter" idx="1"/>
          </p:nvPr>
        </p:nvSpPr>
        <p:spPr>
          <a:xfrm>
            <a:off x="457200" y="1219200"/>
            <a:ext cx="8229600" cy="493776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1">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a:xfrm>
            <a:off x="6400800" y="6355080"/>
            <a:ext cx="2286000" cy="365760"/>
          </a:xfrm>
        </p:spPr>
        <p:txBody>
          <a:bodyPr/>
          <a:lstStyle/>
          <a:p>
            <a:fld id="{4B6055F8-1D02-4417-9241-55C834FD9970}" type="datetimeFigureOut">
              <a:rPr lang="it-IT" smtClean="0"/>
              <a:pPr/>
              <a:t>14/10/2012</a:t>
            </a:fld>
            <a:endParaRPr lang="it-IT"/>
          </a:p>
        </p:txBody>
      </p:sp>
      <p:sp>
        <p:nvSpPr>
          <p:cNvPr id="5" name="Segnaposto piè di pagina 4"/>
          <p:cNvSpPr>
            <a:spLocks noGrp="1"/>
          </p:cNvSpPr>
          <p:nvPr>
            <p:ph type="ftr" sz="quarter" idx="11"/>
          </p:nvPr>
        </p:nvSpPr>
        <p:spPr>
          <a:xfrm>
            <a:off x="2898648" y="6355080"/>
            <a:ext cx="3474720" cy="365760"/>
          </a:xfrm>
        </p:spPr>
        <p:txBody>
          <a:bodyPr/>
          <a:lstStyle/>
          <a:p>
            <a:endParaRPr lang="it-IT"/>
          </a:p>
        </p:txBody>
      </p:sp>
      <p:sp>
        <p:nvSpPr>
          <p:cNvPr id="6" name="Segnaposto numero diapositiva 5"/>
          <p:cNvSpPr>
            <a:spLocks noGrp="1"/>
          </p:cNvSpPr>
          <p:nvPr>
            <p:ph type="sldNum" sz="quarter" idx="12"/>
          </p:nvPr>
        </p:nvSpPr>
        <p:spPr>
          <a:xfrm>
            <a:off x="1069848" y="6355080"/>
            <a:ext cx="1520952" cy="365760"/>
          </a:xfrm>
        </p:spPr>
        <p:txBody>
          <a:bodyPr/>
          <a:lstStyle/>
          <a:p>
            <a:fld id="{B007B441-5312-499D-93C3-6E37886527FA}" type="slidenum">
              <a:rPr lang="it-IT" smtClean="0"/>
              <a:pPr/>
              <a:t>‹N›</a:t>
            </a:fld>
            <a:endParaRPr lang="it-IT"/>
          </a:p>
        </p:txBody>
      </p:sp>
      <p:sp>
        <p:nvSpPr>
          <p:cNvPr id="7" name="Rettangolo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ttangolo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228600"/>
            <a:ext cx="8229600" cy="914400"/>
          </a:xfrm>
        </p:spPr>
        <p:txBody>
          <a:bodyPr/>
          <a:lstStyle/>
          <a:p>
            <a:r>
              <a:rPr kumimoji="0" lang="it-IT" smtClean="0"/>
              <a:t>Fare clic per modificare lo stile del titolo</a:t>
            </a:r>
            <a:endParaRPr kumimoji="0" lang="en-US"/>
          </a:p>
        </p:txBody>
      </p:sp>
      <p:sp>
        <p:nvSpPr>
          <p:cNvPr id="5" name="Segnaposto data 4"/>
          <p:cNvSpPr>
            <a:spLocks noGrp="1"/>
          </p:cNvSpPr>
          <p:nvPr>
            <p:ph type="dt" sz="half" idx="10"/>
          </p:nvPr>
        </p:nvSpPr>
        <p:spPr/>
        <p:txBody>
          <a:bodyPr/>
          <a:lstStyle/>
          <a:p>
            <a:fld id="{4B6055F8-1D02-4417-9241-55C834FD9970}" type="datetimeFigureOut">
              <a:rPr lang="it-IT" smtClean="0"/>
              <a:pPr/>
              <a:t>14/10/2012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
        <p:nvSpPr>
          <p:cNvPr id="9" name="Segnaposto contenuto 8"/>
          <p:cNvSpPr>
            <a:spLocks noGrp="1"/>
          </p:cNvSpPr>
          <p:nvPr>
            <p:ph sz="quarter" idx="1"/>
          </p:nvPr>
        </p:nvSpPr>
        <p:spPr>
          <a:xfrm>
            <a:off x="457200" y="1219200"/>
            <a:ext cx="4041648" cy="493776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1" name="Segnaposto contenuto 10"/>
          <p:cNvSpPr>
            <a:spLocks noGrp="1"/>
          </p:cNvSpPr>
          <p:nvPr>
            <p:ph sz="quarter" idx="2"/>
          </p:nvPr>
        </p:nvSpPr>
        <p:spPr>
          <a:xfrm>
            <a:off x="4632198" y="1216152"/>
            <a:ext cx="4041648" cy="493776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28600"/>
            <a:ext cx="8229600" cy="914400"/>
          </a:xfrm>
        </p:spPr>
        <p:txBody>
          <a:bodyPr anchor="ctr"/>
          <a:lstStyle>
            <a:lvl1pPr>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7" name="Segnaposto data 6"/>
          <p:cNvSpPr>
            <a:spLocks noGrp="1"/>
          </p:cNvSpPr>
          <p:nvPr>
            <p:ph type="dt" sz="half" idx="10"/>
          </p:nvPr>
        </p:nvSpPr>
        <p:spPr/>
        <p:txBody>
          <a:bodyPr/>
          <a:lstStyle/>
          <a:p>
            <a:fld id="{4B6055F8-1D02-4417-9241-55C834FD9970}" type="datetimeFigureOut">
              <a:rPr lang="it-IT" smtClean="0"/>
              <a:pPr/>
              <a:t>14/10/2012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007B441-5312-499D-93C3-6E37886527FA}" type="slidenum">
              <a:rPr lang="it-IT" smtClean="0"/>
              <a:pPr/>
              <a:t>‹N›</a:t>
            </a:fld>
            <a:endParaRPr lang="it-IT"/>
          </a:p>
        </p:txBody>
      </p:sp>
      <p:sp>
        <p:nvSpPr>
          <p:cNvPr id="11" name="Segnaposto contenuto 10"/>
          <p:cNvSpPr>
            <a:spLocks noGrp="1"/>
          </p:cNvSpPr>
          <p:nvPr>
            <p:ph sz="quarter" idx="2"/>
          </p:nvPr>
        </p:nvSpPr>
        <p:spPr>
          <a:xfrm>
            <a:off x="457200" y="2133600"/>
            <a:ext cx="4038600" cy="40386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3" name="Segnaposto contenuto 12"/>
          <p:cNvSpPr>
            <a:spLocks noGrp="1"/>
          </p:cNvSpPr>
          <p:nvPr>
            <p:ph sz="quarter" idx="4"/>
          </p:nvPr>
        </p:nvSpPr>
        <p:spPr>
          <a:xfrm>
            <a:off x="4648200" y="2133600"/>
            <a:ext cx="4038600" cy="40386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28600"/>
            <a:ext cx="8229600" cy="914400"/>
          </a:xfrm>
        </p:spPr>
        <p:txBody>
          <a:body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4B6055F8-1D02-4417-9241-55C834FD9970}" type="datetimeFigureOut">
              <a:rPr lang="it-IT" smtClean="0"/>
              <a:pPr/>
              <a:t>14/10/2012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007B441-5312-499D-93C3-6E37886527FA}" type="slidenum">
              <a:rPr lang="it-IT" smtClean="0"/>
              <a:pPr/>
              <a:t>‹N›</a:t>
            </a:fld>
            <a:endParaRPr lang="it-IT"/>
          </a:p>
        </p:txBody>
      </p:sp>
      <p:sp>
        <p:nvSpPr>
          <p:cNvPr id="6" name="Triangolo isosce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B6055F8-1D02-4417-9241-55C834FD9970}" type="datetimeFigureOut">
              <a:rPr lang="it-IT" smtClean="0"/>
              <a:pPr/>
              <a:t>14/10/2012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007B441-5312-499D-93C3-6E37886527FA}" type="slidenum">
              <a:rPr lang="it-IT" smtClean="0"/>
              <a:pPr/>
              <a:t>‹N›</a:t>
            </a:fld>
            <a:endParaRPr lang="it-IT"/>
          </a:p>
        </p:txBody>
      </p:sp>
      <p:sp>
        <p:nvSpPr>
          <p:cNvPr id="5" name="Connettore 1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Triangolo isosce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14/10/2012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
        <p:nvSpPr>
          <p:cNvPr id="8" name="Connettore 1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Connettore 1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Triangolo isosce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egnaposto contenuto 11"/>
          <p:cNvSpPr>
            <a:spLocks noGrp="1"/>
          </p:cNvSpPr>
          <p:nvPr>
            <p:ph sz="quarter" idx="1"/>
          </p:nvPr>
        </p:nvSpPr>
        <p:spPr>
          <a:xfrm>
            <a:off x="304800" y="304800"/>
            <a:ext cx="5715000" cy="5715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bg>
      <p:bgRef idx="1001">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it-IT" smtClean="0"/>
              <a:t>Fare clic per modificare lo stile del titolo</a:t>
            </a:r>
            <a:endParaRPr kumimoji="0" lang="en-US"/>
          </a:p>
        </p:txBody>
      </p:sp>
      <p:sp>
        <p:nvSpPr>
          <p:cNvPr id="3" name="Segnaposto immagine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it-IT" smtClean="0"/>
              <a:t>Fare clic sull'icona per inserire un'immagine</a:t>
            </a:r>
            <a:endParaRPr kumimoji="0" lang="en-US" dirty="0"/>
          </a:p>
        </p:txBody>
      </p:sp>
      <p:sp>
        <p:nvSpPr>
          <p:cNvPr id="4" name="Segnaposto testo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14/10/2012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
        <p:nvSpPr>
          <p:cNvPr id="8" name="Connettore 1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Triangolo isosce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tangolo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Segnaposto titolo 21"/>
          <p:cNvSpPr>
            <a:spLocks noGrp="1"/>
          </p:cNvSpPr>
          <p:nvPr>
            <p:ph type="title"/>
          </p:nvPr>
        </p:nvSpPr>
        <p:spPr>
          <a:xfrm>
            <a:off x="457200" y="152400"/>
            <a:ext cx="8229600" cy="990600"/>
          </a:xfrm>
          <a:prstGeom prst="rect">
            <a:avLst/>
          </a:prstGeom>
        </p:spPr>
        <p:txBody>
          <a:bodyPr vert="horz" anchor="b" anchorCtr="0">
            <a:normAutofit/>
          </a:body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4" name="Segnaposto data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4B6055F8-1D02-4417-9241-55C834FD9970}" type="datetimeFigureOut">
              <a:rPr lang="it-IT" smtClean="0"/>
              <a:pPr/>
              <a:t>14/10/2012</a:t>
            </a:fld>
            <a:endParaRPr lang="it-IT"/>
          </a:p>
        </p:txBody>
      </p:sp>
      <p:sp>
        <p:nvSpPr>
          <p:cNvPr id="3" name="Segnaposto piè di pagina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it-IT"/>
          </a:p>
        </p:txBody>
      </p:sp>
      <p:sp>
        <p:nvSpPr>
          <p:cNvPr id="23" name="Segnaposto numero diapositiva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B007B441-5312-499D-93C3-6E37886527FA}" type="slidenum">
              <a:rPr lang="it-IT" smtClean="0"/>
              <a:pPr/>
              <a:t>‹N›</a:t>
            </a:fld>
            <a:endParaRPr lang="it-IT"/>
          </a:p>
        </p:txBody>
      </p:sp>
      <p:sp>
        <p:nvSpPr>
          <p:cNvPr id="28" name="Connettore 1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Connettore 1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Triangolo isosce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fontScale="90000"/>
          </a:bodyPr>
          <a:lstStyle/>
          <a:p>
            <a:r>
              <a:rPr lang="it-IT" dirty="0" err="1" smtClean="0"/>
              <a:t>Peer</a:t>
            </a:r>
            <a:r>
              <a:rPr lang="it-IT" dirty="0" smtClean="0"/>
              <a:t> </a:t>
            </a:r>
            <a:r>
              <a:rPr lang="it-IT" dirty="0" err="1" smtClean="0"/>
              <a:t>education</a:t>
            </a:r>
            <a:r>
              <a:rPr lang="it-IT" dirty="0" smtClean="0"/>
              <a:t>, </a:t>
            </a:r>
            <a:br>
              <a:rPr lang="it-IT" dirty="0" smtClean="0"/>
            </a:br>
            <a:r>
              <a:rPr lang="it-IT" dirty="0" smtClean="0"/>
              <a:t>per la vita buona dei giovani </a:t>
            </a:r>
            <a:endParaRPr lang="it-IT" dirty="0"/>
          </a:p>
        </p:txBody>
      </p:sp>
      <p:sp>
        <p:nvSpPr>
          <p:cNvPr id="3" name="Sottotitolo 2"/>
          <p:cNvSpPr>
            <a:spLocks noGrp="1"/>
          </p:cNvSpPr>
          <p:nvPr>
            <p:ph type="subTitle" idx="1"/>
          </p:nvPr>
        </p:nvSpPr>
        <p:spPr/>
        <p:txBody>
          <a:bodyPr/>
          <a:lstStyle/>
          <a:p>
            <a:r>
              <a:rPr lang="it-IT" dirty="0" smtClean="0"/>
              <a:t>Dario Nicoli </a:t>
            </a:r>
            <a:endParaRPr lang="it-IT"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Carattere preventivo della PE</a:t>
            </a:r>
            <a:endParaRPr lang="it-IT" dirty="0"/>
          </a:p>
        </p:txBody>
      </p:sp>
      <p:sp>
        <p:nvSpPr>
          <p:cNvPr id="3" name="Segnaposto contenuto 2"/>
          <p:cNvSpPr>
            <a:spLocks noGrp="1"/>
          </p:cNvSpPr>
          <p:nvPr>
            <p:ph sz="quarter" idx="1"/>
          </p:nvPr>
        </p:nvSpPr>
        <p:spPr/>
        <p:txBody>
          <a:bodyPr>
            <a:normAutofit fontScale="92500"/>
          </a:bodyPr>
          <a:lstStyle/>
          <a:p>
            <a:r>
              <a:rPr lang="it-IT" dirty="0" smtClean="0"/>
              <a:t>Per certi versi, la PE è da considerare come uno strumento preventivo, utilizzabile sia in ambito didattico, sia per la prevenzione della salute e dei comportamenti a rischio. Ma ciò accade non tanto perché funge da supporto di un intervento medico, quanto perché è in grado di mettere in gioco le risorse buone degli studenti mediante le quali essi sono attratti dalla vita buona, perché ne provano gusto ed inoltre imparano a porsi sulla strada ad essa orientata.    </a:t>
            </a:r>
          </a:p>
          <a:p>
            <a:r>
              <a:rPr lang="it-IT" dirty="0" smtClean="0"/>
              <a:t>Queste iniziative fanno infatti leva sulla similarità e sul mutuo insegnamento, e sollecitano la curiosità e la volontà di apprendere degli studenti. Ma anche l’amicizia e la compagnia. </a:t>
            </a:r>
            <a:endParaRPr lang="it-IT"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desiderio di sapere dei giovani </a:t>
            </a:r>
            <a:endParaRPr lang="it-IT" dirty="0"/>
          </a:p>
        </p:txBody>
      </p:sp>
      <p:sp>
        <p:nvSpPr>
          <p:cNvPr id="3" name="Segnaposto contenuto 2"/>
          <p:cNvSpPr>
            <a:spLocks noGrp="1"/>
          </p:cNvSpPr>
          <p:nvPr>
            <p:ph sz="quarter" idx="1"/>
          </p:nvPr>
        </p:nvSpPr>
        <p:spPr/>
        <p:txBody>
          <a:bodyPr>
            <a:normAutofit fontScale="92500" lnSpcReduction="20000"/>
          </a:bodyPr>
          <a:lstStyle/>
          <a:p>
            <a:r>
              <a:rPr lang="it-IT" dirty="0" err="1" smtClean="0"/>
              <a:t>Bruner</a:t>
            </a:r>
            <a:r>
              <a:rPr lang="it-IT" dirty="0" smtClean="0"/>
              <a:t> </a:t>
            </a:r>
            <a:r>
              <a:rPr lang="it-IT" dirty="0" smtClean="0"/>
              <a:t> </a:t>
            </a:r>
            <a:r>
              <a:rPr lang="it-IT" dirty="0" smtClean="0"/>
              <a:t>afferma che la scuola deve saper coltivare le energie naturali che stimolano l’apprendimento spontaneo o “volontà di apprendere”, quelle che non dipendono da una ricompensa esterna, ma intrinseca alla persona, essendo inerente al felice compimento dell’attività:  </a:t>
            </a:r>
          </a:p>
          <a:p>
            <a:pPr marL="514350" indent="-514350">
              <a:buFont typeface="+mj-lt"/>
              <a:buAutoNum type="arabicPeriod"/>
            </a:pPr>
            <a:r>
              <a:rPr lang="it-IT" i="1" dirty="0" smtClean="0"/>
              <a:t>La </a:t>
            </a:r>
            <a:r>
              <a:rPr lang="it-IT" i="1" dirty="0" smtClean="0"/>
              <a:t>curiosità</a:t>
            </a:r>
            <a:r>
              <a:rPr lang="it-IT" dirty="0" smtClean="0"/>
              <a:t>:</a:t>
            </a:r>
            <a:endParaRPr lang="it-IT" dirty="0" smtClean="0"/>
          </a:p>
          <a:p>
            <a:pPr marL="514350" lvl="0" indent="-514350">
              <a:buFont typeface="+mj-lt"/>
              <a:buAutoNum type="arabicPeriod"/>
            </a:pPr>
            <a:r>
              <a:rPr lang="it-IT" i="1" dirty="0" smtClean="0"/>
              <a:t>Il desiderio di competenza</a:t>
            </a:r>
            <a:r>
              <a:rPr lang="it-IT" dirty="0" smtClean="0"/>
              <a:t>, </a:t>
            </a:r>
          </a:p>
          <a:p>
            <a:pPr marL="514350" lvl="0" indent="-514350">
              <a:buFont typeface="+mj-lt"/>
              <a:buAutoNum type="arabicPeriod"/>
            </a:pPr>
            <a:r>
              <a:rPr lang="it-IT" i="1" dirty="0" smtClean="0"/>
              <a:t>L’aspirazione ad emulare un modello</a:t>
            </a:r>
            <a:r>
              <a:rPr lang="it-IT" dirty="0" smtClean="0"/>
              <a:t> proposto dagli </a:t>
            </a:r>
            <a:r>
              <a:rPr lang="it-IT" dirty="0" smtClean="0"/>
              <a:t>insegnanti</a:t>
            </a:r>
            <a:endParaRPr lang="it-IT" dirty="0" smtClean="0"/>
          </a:p>
          <a:p>
            <a:pPr marL="514350" lvl="0" indent="-514350">
              <a:buFont typeface="+mj-lt"/>
              <a:buAutoNum type="arabicPeriod"/>
            </a:pPr>
            <a:r>
              <a:rPr lang="it-IT" i="1" dirty="0" smtClean="0"/>
              <a:t>L’impegno consapevole ad inserirsi nel tessuto della reciprocità sociale</a:t>
            </a:r>
            <a:r>
              <a:rPr lang="it-IT" dirty="0" smtClean="0"/>
              <a:t>, che rappresenta il desiderio intrinseco nella natura umana di rispondere agli altri e cooperare con essi in vista di un obiettivo comune. </a:t>
            </a:r>
            <a:endParaRPr lang="it-IT" dirty="0" smtClean="0"/>
          </a:p>
          <a:p>
            <a:pPr lvl="0"/>
            <a:endParaRPr lang="it-IT" dirty="0" smtClean="0"/>
          </a:p>
          <a:p>
            <a:endParaRPr lang="it-IT"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Parità tra i giovani </a:t>
            </a:r>
            <a:endParaRPr lang="it-IT" dirty="0"/>
          </a:p>
        </p:txBody>
      </p:sp>
      <p:sp>
        <p:nvSpPr>
          <p:cNvPr id="3" name="Segnaposto contenuto 2"/>
          <p:cNvSpPr>
            <a:spLocks noGrp="1"/>
          </p:cNvSpPr>
          <p:nvPr>
            <p:ph sz="quarter" idx="1"/>
          </p:nvPr>
        </p:nvSpPr>
        <p:spPr/>
        <p:txBody>
          <a:bodyPr>
            <a:normAutofit fontScale="92500" lnSpcReduction="20000"/>
          </a:bodyPr>
          <a:lstStyle/>
          <a:p>
            <a:r>
              <a:rPr lang="it-IT" dirty="0" smtClean="0"/>
              <a:t>La PE sollecita una genuina </a:t>
            </a:r>
            <a:r>
              <a:rPr lang="it-IT" dirty="0" smtClean="0"/>
              <a:t>parità </a:t>
            </a:r>
            <a:r>
              <a:rPr lang="it-IT" dirty="0" smtClean="0"/>
              <a:t>tra </a:t>
            </a:r>
            <a:r>
              <a:rPr lang="it-IT" dirty="0" smtClean="0"/>
              <a:t>i </a:t>
            </a:r>
            <a:r>
              <a:rPr lang="it-IT" dirty="0" smtClean="0"/>
              <a:t>partecipanti intesa soprattutto in </a:t>
            </a:r>
            <a:r>
              <a:rPr lang="it-IT" dirty="0" smtClean="0"/>
              <a:t>termini di </a:t>
            </a:r>
            <a:r>
              <a:rPr lang="it-IT" i="1" dirty="0" smtClean="0"/>
              <a:t>status</a:t>
            </a:r>
            <a:r>
              <a:rPr lang="it-IT" dirty="0" smtClean="0"/>
              <a:t>, di </a:t>
            </a:r>
            <a:r>
              <a:rPr lang="it-IT" i="1" dirty="0" smtClean="0"/>
              <a:t>affinità</a:t>
            </a:r>
            <a:r>
              <a:rPr lang="it-IT" dirty="0" smtClean="0"/>
              <a:t> e non tanto in termini d’età. Nelle esperienze che fanno leva sull’affinità, il fattore chiave è la </a:t>
            </a:r>
            <a:r>
              <a:rPr lang="it-IT" i="1" dirty="0" smtClean="0"/>
              <a:t>partecipazione</a:t>
            </a:r>
            <a:r>
              <a:rPr lang="it-IT" dirty="0" smtClean="0"/>
              <a:t>, che coinvolge il </a:t>
            </a:r>
            <a:r>
              <a:rPr lang="it-IT" dirty="0" err="1" smtClean="0"/>
              <a:t>peer</a:t>
            </a:r>
            <a:r>
              <a:rPr lang="it-IT" dirty="0" smtClean="0"/>
              <a:t> </a:t>
            </a:r>
            <a:r>
              <a:rPr lang="it-IT" dirty="0" err="1" smtClean="0"/>
              <a:t>educator</a:t>
            </a:r>
            <a:r>
              <a:rPr lang="it-IT" dirty="0" smtClean="0"/>
              <a:t> anche nella progettazione e nella messa in atto del programma.</a:t>
            </a:r>
          </a:p>
          <a:p>
            <a:r>
              <a:rPr lang="it-IT" dirty="0" smtClean="0"/>
              <a:t>Gli interventi di </a:t>
            </a:r>
            <a:r>
              <a:rPr lang="it-IT" dirty="0" err="1" smtClean="0"/>
              <a:t>peer</a:t>
            </a:r>
            <a:r>
              <a:rPr lang="it-IT" dirty="0" smtClean="0"/>
              <a:t> </a:t>
            </a:r>
            <a:r>
              <a:rPr lang="it-IT" dirty="0" err="1" smtClean="0"/>
              <a:t>education</a:t>
            </a:r>
            <a:r>
              <a:rPr lang="it-IT" dirty="0" smtClean="0"/>
              <a:t> realizzati in ambito scolastico vanno più di tutti ad incidere su prassi educative “verticali” e la probabilità di successo dipenderà dalla cura della fase di preparazione, in cui si promuove la partecipazione effettiva dei vari attori.</a:t>
            </a:r>
          </a:p>
          <a:p>
            <a:r>
              <a:rPr lang="it-IT" dirty="0" smtClean="0"/>
              <a:t>È compito quindi degli adulti trasferire correttamente ai giovani educatori dei pari tutta l’autonomia necessaria a realizzare esperienze basate su una reale e vincente partecipazione.</a:t>
            </a:r>
          </a:p>
          <a:p>
            <a:endParaRPr lang="it-IT"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Tipologie di </a:t>
            </a:r>
            <a:r>
              <a:rPr lang="it-IT" dirty="0" err="1" smtClean="0"/>
              <a:t>Peer</a:t>
            </a:r>
            <a:r>
              <a:rPr lang="it-IT" dirty="0" smtClean="0"/>
              <a:t> </a:t>
            </a:r>
            <a:r>
              <a:rPr lang="it-IT" dirty="0" err="1" smtClean="0"/>
              <a:t>education</a:t>
            </a:r>
            <a:endParaRPr lang="it-IT" dirty="0"/>
          </a:p>
        </p:txBody>
      </p:sp>
      <p:sp>
        <p:nvSpPr>
          <p:cNvPr id="3" name="Segnaposto contenuto 2"/>
          <p:cNvSpPr>
            <a:spLocks noGrp="1"/>
          </p:cNvSpPr>
          <p:nvPr>
            <p:ph sz="quarter" idx="1"/>
          </p:nvPr>
        </p:nvSpPr>
        <p:spPr/>
        <p:txBody>
          <a:bodyPr/>
          <a:lstStyle/>
          <a:p>
            <a:pPr marL="514350" indent="-514350">
              <a:buFont typeface="+mj-lt"/>
              <a:buAutoNum type="arabicPeriod"/>
            </a:pPr>
            <a:endParaRPr lang="it-IT" dirty="0" smtClean="0"/>
          </a:p>
          <a:p>
            <a:pPr marL="514350" indent="-514350">
              <a:buFont typeface="+mj-lt"/>
              <a:buAutoNum type="arabicPeriod"/>
            </a:pPr>
            <a:r>
              <a:rPr lang="it-IT" sz="3200" dirty="0" smtClean="0"/>
              <a:t>Corsi di recupero </a:t>
            </a:r>
          </a:p>
          <a:p>
            <a:pPr marL="514350" indent="-514350">
              <a:buFont typeface="+mj-lt"/>
              <a:buAutoNum type="arabicPeriod"/>
            </a:pPr>
            <a:r>
              <a:rPr lang="it-IT" sz="3200" dirty="0" smtClean="0"/>
              <a:t>Formazione dei rappresentanti di classe</a:t>
            </a:r>
          </a:p>
          <a:p>
            <a:pPr marL="514350" indent="-514350">
              <a:buFont typeface="+mj-lt"/>
              <a:buAutoNum type="arabicPeriod"/>
            </a:pPr>
            <a:r>
              <a:rPr lang="it-IT" sz="3200" dirty="0" smtClean="0"/>
              <a:t>Accoglienza degli studenti delle classi prime </a:t>
            </a:r>
          </a:p>
          <a:p>
            <a:pPr marL="514350" indent="-514350">
              <a:buFont typeface="+mj-lt"/>
              <a:buAutoNum type="arabicPeriod"/>
            </a:pPr>
            <a:r>
              <a:rPr lang="it-IT" sz="3200" dirty="0" smtClean="0"/>
              <a:t>Sensibilizzazione degli studenti e proposta di pratiche di vita buona. </a:t>
            </a:r>
          </a:p>
          <a:p>
            <a:pPr marL="514350" indent="-514350">
              <a:buFont typeface="+mj-lt"/>
              <a:buAutoNum type="arabicPeriod"/>
            </a:pPr>
            <a:endParaRPr lang="it-IT"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Sensibilizzazione e proposta di pratiche di vita buona </a:t>
            </a:r>
            <a:endParaRPr lang="it-IT" dirty="0"/>
          </a:p>
        </p:txBody>
      </p:sp>
      <p:sp>
        <p:nvSpPr>
          <p:cNvPr id="3" name="Segnaposto contenuto 2"/>
          <p:cNvSpPr>
            <a:spLocks noGrp="1"/>
          </p:cNvSpPr>
          <p:nvPr>
            <p:ph sz="quarter" idx="1"/>
          </p:nvPr>
        </p:nvSpPr>
        <p:spPr/>
        <p:txBody>
          <a:bodyPr>
            <a:noAutofit/>
          </a:bodyPr>
          <a:lstStyle/>
          <a:p>
            <a:r>
              <a:rPr lang="it-IT" sz="2400" dirty="0" smtClean="0"/>
              <a:t>Gli </a:t>
            </a:r>
            <a:r>
              <a:rPr lang="it-IT" sz="2400" dirty="0" smtClean="0"/>
              <a:t>studenti tutor </a:t>
            </a:r>
            <a:r>
              <a:rPr lang="it-IT" sz="2400" dirty="0" smtClean="0"/>
              <a:t>ricevono </a:t>
            </a:r>
            <a:r>
              <a:rPr lang="it-IT" sz="2400" dirty="0" smtClean="0"/>
              <a:t>una preparazione </a:t>
            </a:r>
            <a:r>
              <a:rPr lang="it-IT" sz="2400" dirty="0" smtClean="0"/>
              <a:t>preventiva sull</a:t>
            </a:r>
            <a:r>
              <a:rPr lang="it-IT" sz="2400" dirty="0" smtClean="0"/>
              <a:t>’ argomento da </a:t>
            </a:r>
            <a:r>
              <a:rPr lang="it-IT" sz="2400" dirty="0" smtClean="0"/>
              <a:t>trattare e riguardo </a:t>
            </a:r>
            <a:r>
              <a:rPr lang="it-IT" sz="2400" dirty="0" smtClean="0"/>
              <a:t>la modalità di interazione con </a:t>
            </a:r>
            <a:r>
              <a:rPr lang="it-IT" sz="2400" dirty="0" smtClean="0"/>
              <a:t>i destinatari.</a:t>
            </a:r>
            <a:endParaRPr lang="it-IT" sz="2400" dirty="0" smtClean="0"/>
          </a:p>
          <a:p>
            <a:r>
              <a:rPr lang="it-IT" sz="2400" dirty="0" smtClean="0"/>
              <a:t>È un </a:t>
            </a:r>
            <a:r>
              <a:rPr lang="it-IT" sz="2400" dirty="0" smtClean="0"/>
              <a:t>tipo di sensibilizzazione non più basata sull’”impaurire” o sul puro </a:t>
            </a:r>
            <a:r>
              <a:rPr lang="it-IT" sz="2400" dirty="0" smtClean="0"/>
              <a:t>indottrinamento, ma sui </a:t>
            </a:r>
            <a:r>
              <a:rPr lang="it-IT" sz="2400" i="1" dirty="0" smtClean="0"/>
              <a:t>“perché”,  </a:t>
            </a:r>
            <a:r>
              <a:rPr lang="it-IT" sz="2400" dirty="0" smtClean="0"/>
              <a:t>in modo da creare un rapporto di interazione tutor-studenti e un motivo di riflessione </a:t>
            </a:r>
            <a:r>
              <a:rPr lang="it-IT" sz="2400" dirty="0" smtClean="0"/>
              <a:t>personale.</a:t>
            </a:r>
            <a:endParaRPr lang="it-IT" sz="2400" dirty="0" smtClean="0"/>
          </a:p>
          <a:p>
            <a:r>
              <a:rPr lang="it-IT" sz="2400" dirty="0" smtClean="0"/>
              <a:t>Il </a:t>
            </a:r>
            <a:r>
              <a:rPr lang="it-IT" sz="2400" dirty="0" smtClean="0"/>
              <a:t>tutor non </a:t>
            </a:r>
            <a:r>
              <a:rPr lang="it-IT" sz="2400" dirty="0" smtClean="0"/>
              <a:t>deve solo </a:t>
            </a:r>
            <a:r>
              <a:rPr lang="it-IT" sz="2400" dirty="0" smtClean="0"/>
              <a:t>esporre l’argomento, ma </a:t>
            </a:r>
            <a:r>
              <a:rPr lang="it-IT" sz="2400" dirty="0" smtClean="0"/>
              <a:t>interagire con i destinatari facendo </a:t>
            </a:r>
            <a:r>
              <a:rPr lang="it-IT" sz="2400" dirty="0" smtClean="0"/>
              <a:t>uso di esperienze personali o di terzi, </a:t>
            </a:r>
            <a:r>
              <a:rPr lang="it-IT" sz="2400" dirty="0" smtClean="0"/>
              <a:t>con esempi ed un linguaggio informale </a:t>
            </a:r>
            <a:r>
              <a:rPr lang="it-IT" sz="2400" dirty="0" smtClean="0"/>
              <a:t>e </a:t>
            </a:r>
            <a:r>
              <a:rPr lang="it-IT" sz="2400" dirty="0" smtClean="0"/>
              <a:t>semplice. La sensibilizzazione si completa con la proposta di pratiche di vita buona, meglio se sostenute da persone che hanno fatto esperienza diretta del tema trattato. </a:t>
            </a:r>
            <a:endParaRPr lang="it-IT"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Elementi di un progetto di </a:t>
            </a:r>
            <a:r>
              <a:rPr lang="it-IT" dirty="0" err="1" smtClean="0"/>
              <a:t>Peer</a:t>
            </a:r>
            <a:r>
              <a:rPr lang="it-IT" dirty="0" smtClean="0"/>
              <a:t> </a:t>
            </a:r>
            <a:r>
              <a:rPr lang="it-IT" dirty="0" err="1" smtClean="0"/>
              <a:t>education</a:t>
            </a:r>
            <a:r>
              <a:rPr lang="it-IT" dirty="0" smtClean="0"/>
              <a:t> di natura preventiva  </a:t>
            </a:r>
            <a:endParaRPr lang="it-IT" dirty="0"/>
          </a:p>
        </p:txBody>
      </p:sp>
      <p:sp>
        <p:nvSpPr>
          <p:cNvPr id="3" name="Segnaposto contenuto 2"/>
          <p:cNvSpPr>
            <a:spLocks noGrp="1"/>
          </p:cNvSpPr>
          <p:nvPr>
            <p:ph sz="quarter" idx="1"/>
          </p:nvPr>
        </p:nvSpPr>
        <p:spPr/>
        <p:txBody>
          <a:bodyPr/>
          <a:lstStyle/>
          <a:p>
            <a:r>
              <a:rPr lang="it-IT" dirty="0" smtClean="0"/>
              <a:t>Tema </a:t>
            </a:r>
          </a:p>
          <a:p>
            <a:r>
              <a:rPr lang="it-IT" dirty="0" smtClean="0"/>
              <a:t>Destinatari </a:t>
            </a:r>
          </a:p>
          <a:p>
            <a:r>
              <a:rPr lang="it-IT" dirty="0" smtClean="0"/>
              <a:t>Il messaggio e le sue informazioni</a:t>
            </a:r>
          </a:p>
          <a:p>
            <a:r>
              <a:rPr lang="it-IT" dirty="0" smtClean="0"/>
              <a:t>La proposta e le sue buone ragioni   </a:t>
            </a:r>
          </a:p>
          <a:p>
            <a:r>
              <a:rPr lang="it-IT" dirty="0" smtClean="0"/>
              <a:t>Fattori di resistenza / il punto di svolta </a:t>
            </a:r>
          </a:p>
          <a:p>
            <a:r>
              <a:rPr lang="it-IT" dirty="0" smtClean="0"/>
              <a:t>Chi sono i </a:t>
            </a:r>
            <a:r>
              <a:rPr lang="it-IT" dirty="0" err="1" smtClean="0"/>
              <a:t>peer</a:t>
            </a:r>
            <a:r>
              <a:rPr lang="it-IT" dirty="0" smtClean="0"/>
              <a:t> tutor </a:t>
            </a:r>
          </a:p>
          <a:p>
            <a:r>
              <a:rPr lang="it-IT" dirty="0" smtClean="0"/>
              <a:t>Rapporto con il curricolo </a:t>
            </a:r>
          </a:p>
          <a:p>
            <a:r>
              <a:rPr lang="it-IT" dirty="0" smtClean="0"/>
              <a:t>L’intervento e le sue componenti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Patologie della modernità </a:t>
            </a:r>
            <a:endParaRPr lang="it-IT" dirty="0"/>
          </a:p>
        </p:txBody>
      </p:sp>
      <p:sp>
        <p:nvSpPr>
          <p:cNvPr id="3" name="Segnaposto contenuto 2"/>
          <p:cNvSpPr>
            <a:spLocks noGrp="1"/>
          </p:cNvSpPr>
          <p:nvPr>
            <p:ph sz="quarter" idx="1"/>
          </p:nvPr>
        </p:nvSpPr>
        <p:spPr/>
        <p:txBody>
          <a:bodyPr>
            <a:normAutofit lnSpcReduction="10000"/>
          </a:bodyPr>
          <a:lstStyle/>
          <a:p>
            <a:r>
              <a:rPr lang="it-IT" dirty="0" smtClean="0"/>
              <a:t>La crescente esposizione dei giovani ai rischi per la salute </a:t>
            </a:r>
            <a:r>
              <a:rPr lang="it-IT" dirty="0" smtClean="0"/>
              <a:t>favorisce le “patologie </a:t>
            </a:r>
            <a:r>
              <a:rPr lang="it-IT" dirty="0" smtClean="0"/>
              <a:t>della modernità”; ciò indica l’incidenza di un clima culturale che si esplica in un costume di vita poco sano, indotto dall’economia dei consumi e dai media. Questa popolazione, particolarmente esposta perché fragile e poco attrezzata culturalmente, oltre che lasciata a se stessa da una parte non secondaria delle famiglie, subisce l’attrazione di un modello di vita “leggero”, ma nel contempo esigente, che funziona come un “educatore implicito” (per meglio dire: diseducatore) in grado di sollecitare promesse, suscitare adesione, imporre regole proprie</a:t>
            </a:r>
            <a:r>
              <a:rPr lang="it-IT" dirty="0" smtClean="0"/>
              <a:t>.</a:t>
            </a:r>
            <a:endParaRPr lang="it-IT" dirty="0" smtClean="0"/>
          </a:p>
          <a:p>
            <a:endParaRPr lang="it-IT" dirty="0"/>
          </a:p>
        </p:txBody>
      </p:sp>
    </p:spTree>
  </p:cSld>
  <p:clrMapOvr>
    <a:masterClrMapping/>
  </p:clrMapOvr>
  <p:transition>
    <p:cut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 passioni tristi </a:t>
            </a:r>
            <a:endParaRPr lang="it-IT" dirty="0"/>
          </a:p>
        </p:txBody>
      </p:sp>
      <p:sp>
        <p:nvSpPr>
          <p:cNvPr id="3" name="Segnaposto contenuto 2"/>
          <p:cNvSpPr>
            <a:spLocks noGrp="1"/>
          </p:cNvSpPr>
          <p:nvPr>
            <p:ph sz="quarter" idx="1"/>
          </p:nvPr>
        </p:nvSpPr>
        <p:spPr/>
        <p:txBody>
          <a:bodyPr>
            <a:normAutofit lnSpcReduction="10000"/>
          </a:bodyPr>
          <a:lstStyle/>
          <a:p>
            <a:r>
              <a:rPr lang="it-IT" dirty="0" smtClean="0"/>
              <a:t>Secondo </a:t>
            </a:r>
            <a:r>
              <a:rPr lang="it-IT" dirty="0" smtClean="0"/>
              <a:t>gli autori de </a:t>
            </a:r>
            <a:r>
              <a:rPr lang="it-IT" i="1" dirty="0" smtClean="0"/>
              <a:t>L'epoca </a:t>
            </a:r>
            <a:r>
              <a:rPr lang="it-IT" i="1" dirty="0" smtClean="0"/>
              <a:t>delle passioni </a:t>
            </a:r>
            <a:r>
              <a:rPr lang="it-IT" i="1" dirty="0" smtClean="0"/>
              <a:t>tristi</a:t>
            </a:r>
            <a:r>
              <a:rPr lang="it-IT" dirty="0" smtClean="0"/>
              <a:t>, </a:t>
            </a:r>
            <a:r>
              <a:rPr lang="it-IT" dirty="0" smtClean="0"/>
              <a:t>la malattia di cui sono affetti </a:t>
            </a:r>
            <a:r>
              <a:rPr lang="it-IT" dirty="0" smtClean="0"/>
              <a:t>i giovani è costituita </a:t>
            </a:r>
            <a:r>
              <a:rPr lang="it-IT" dirty="0" smtClean="0"/>
              <a:t>dalla cultura della crisi, propria di una società che non riesce a fornire ai giovani un futuro credibile. Essi, rappresentando la parte più vulnerabile della comunità umana, subiscono la sconfitta della civiltà occidentale che, nonostante la crisi delle utopie ideologiche e dell’onnipotenza della scienza, continua ancora a fingere di poter far tutto. </a:t>
            </a:r>
            <a:endParaRPr lang="it-IT" dirty="0" smtClean="0"/>
          </a:p>
          <a:p>
            <a:r>
              <a:rPr lang="it-IT" dirty="0" smtClean="0"/>
              <a:t>Ciò ha generato un atteggiamento depressivo di massa, per evitare il quale si persegue una strategia di rimozione permanente, come se le vicende che ci minacciano non ci riguardassero. </a:t>
            </a:r>
            <a:endParaRPr lang="it-IT"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La causa dell’incertezza</a:t>
            </a:r>
            <a:endParaRPr lang="it-IT" dirty="0"/>
          </a:p>
        </p:txBody>
      </p:sp>
      <p:sp>
        <p:nvSpPr>
          <p:cNvPr id="3" name="Segnaposto contenuto 2"/>
          <p:cNvSpPr>
            <a:spLocks noGrp="1"/>
          </p:cNvSpPr>
          <p:nvPr>
            <p:ph sz="quarter" idx="1"/>
          </p:nvPr>
        </p:nvSpPr>
        <p:spPr/>
        <p:txBody>
          <a:bodyPr/>
          <a:lstStyle/>
          <a:p>
            <a:r>
              <a:rPr lang="it-IT" dirty="0" smtClean="0"/>
              <a:t>La </a:t>
            </a:r>
            <a:r>
              <a:rPr lang="it-IT" dirty="0" smtClean="0"/>
              <a:t>fine dell’ideale positivista </a:t>
            </a:r>
            <a:r>
              <a:rPr lang="it-IT" dirty="0" smtClean="0"/>
              <a:t>ha </a:t>
            </a:r>
            <a:r>
              <a:rPr lang="it-IT" dirty="0" smtClean="0"/>
              <a:t>provocato l’attuale stato di incertezza e la crisi si manifesta in una miriade di violenze quotidiane che in gergo si chiamano «attacchi contro i legami». </a:t>
            </a:r>
            <a:endParaRPr lang="it-IT" dirty="0" smtClean="0"/>
          </a:p>
          <a:p>
            <a:r>
              <a:rPr lang="it-IT" dirty="0" smtClean="0"/>
              <a:t>Molti </a:t>
            </a:r>
            <a:r>
              <a:rPr lang="it-IT" dirty="0" smtClean="0"/>
              <a:t>dei comportamenti che paiono incomprensibili derivano da questo: giovani isolati, che faticano a gestire relazioni, colpiti da una sorta di autismo informatico, completamente catturati da videogiochi dove si combattono battaglie virtuali, che manifestano una soggettività estraniata dal mondo circostante.</a:t>
            </a:r>
          </a:p>
          <a:p>
            <a:endParaRPr lang="it-IT"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Desiderio, ideali, passioni gioiose </a:t>
            </a:r>
            <a:endParaRPr lang="it-IT" dirty="0"/>
          </a:p>
        </p:txBody>
      </p:sp>
      <p:sp>
        <p:nvSpPr>
          <p:cNvPr id="3" name="Segnaposto contenuto 2"/>
          <p:cNvSpPr>
            <a:spLocks noGrp="1"/>
          </p:cNvSpPr>
          <p:nvPr>
            <p:ph sz="quarter" idx="1"/>
          </p:nvPr>
        </p:nvSpPr>
        <p:spPr/>
        <p:txBody>
          <a:bodyPr>
            <a:normAutofit fontScale="92500" lnSpcReduction="10000"/>
          </a:bodyPr>
          <a:lstStyle/>
          <a:p>
            <a:r>
              <a:rPr lang="it-IT" dirty="0" smtClean="0"/>
              <a:t>Occorre recuperare il desiderio, imparare a muoversi verso qualcosa di grande, che meriti dedizione. Ma ciò non può accadere poggiando sulle sole forze dell’io narcisista e fragile. </a:t>
            </a:r>
            <a:endParaRPr lang="it-IT" dirty="0" smtClean="0"/>
          </a:p>
          <a:p>
            <a:r>
              <a:rPr lang="it-IT" dirty="0" smtClean="0"/>
              <a:t>L’ossessione </a:t>
            </a:r>
            <a:r>
              <a:rPr lang="it-IT" dirty="0" smtClean="0"/>
              <a:t>della libertà come disimpegno, mancanza di vincoli, conduce alla solitudine ed è qui che l’essere umano si rinchiude in una gabbia da lui stesso costruita. Al contrario, l'uomo libero è colui che partecipa a molti legami e pertanto risulta (positivamente) obbligato in forma molteplice verso gli altri: per i grandi saggi della civiltà </a:t>
            </a:r>
            <a:r>
              <a:rPr lang="it-IT" dirty="0" smtClean="0"/>
              <a:t>la </a:t>
            </a:r>
            <a:r>
              <a:rPr lang="it-IT" dirty="0" smtClean="0"/>
              <a:t>libertà </a:t>
            </a:r>
            <a:r>
              <a:rPr lang="it-IT" dirty="0" smtClean="0"/>
              <a:t>si costruisce </a:t>
            </a:r>
            <a:r>
              <a:rPr lang="it-IT" dirty="0" smtClean="0"/>
              <a:t>«</a:t>
            </a:r>
            <a:r>
              <a:rPr lang="it-IT" dirty="0" smtClean="0"/>
              <a:t>attraverso </a:t>
            </a:r>
            <a:r>
              <a:rPr lang="it-IT" dirty="0" smtClean="0"/>
              <a:t>lo sviluppo di legami: sono questi che ci rendono liberi. I legami non sono limiti dell'io, ma ciò che conferisce potenza alla mia libertà e al mio essere</a:t>
            </a:r>
            <a:r>
              <a:rPr lang="it-IT" dirty="0" smtClean="0"/>
              <a:t>». </a:t>
            </a:r>
            <a:endParaRPr lang="it-IT"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Contro la medicalizzazione del disapprendimento </a:t>
            </a:r>
            <a:endParaRPr lang="it-IT" dirty="0"/>
          </a:p>
        </p:txBody>
      </p:sp>
      <p:sp>
        <p:nvSpPr>
          <p:cNvPr id="3" name="Segnaposto contenuto 2"/>
          <p:cNvSpPr>
            <a:spLocks noGrp="1"/>
          </p:cNvSpPr>
          <p:nvPr>
            <p:ph sz="quarter" idx="1"/>
          </p:nvPr>
        </p:nvSpPr>
        <p:spPr/>
        <p:txBody>
          <a:bodyPr>
            <a:normAutofit fontScale="92500" lnSpcReduction="20000"/>
          </a:bodyPr>
          <a:lstStyle/>
          <a:p>
            <a:r>
              <a:rPr lang="it-IT" i="1" dirty="0" smtClean="0"/>
              <a:t>La medicalizzazione </a:t>
            </a:r>
            <a:r>
              <a:rPr lang="it-IT" i="1" dirty="0" smtClean="0"/>
              <a:t>del </a:t>
            </a:r>
            <a:r>
              <a:rPr lang="it-IT" i="1" dirty="0" smtClean="0"/>
              <a:t>disapprendimento s</a:t>
            </a:r>
            <a:r>
              <a:rPr lang="it-IT" dirty="0" smtClean="0"/>
              <a:t>egnala </a:t>
            </a:r>
            <a:r>
              <a:rPr lang="it-IT" dirty="0" smtClean="0"/>
              <a:t>la tendenza a considerare ogni problema di apprendimento come sintomo di una patologia a base biologico neuronale che richiede una cura specifica da parte di specialisti; in tal modo questi, sulla base di una certificazione come esito della immancabile diagnosi, sottraggono l’allievo alla responsabilità dei suoi insegnanti</a:t>
            </a:r>
            <a:r>
              <a:rPr lang="it-IT" dirty="0" smtClean="0"/>
              <a:t>.</a:t>
            </a:r>
          </a:p>
          <a:p>
            <a:r>
              <a:rPr lang="it-IT" dirty="0" smtClean="0"/>
              <a:t>Essa alimenta </a:t>
            </a:r>
            <a:r>
              <a:rPr lang="it-IT" dirty="0" smtClean="0"/>
              <a:t>uno sguardo “patologico” sulla gioventù, pone eccessiva enfasi sul rischio di disagio e di devianza, produce risposte chimiche là dove occorrerebbe la responsabilità dell’insegnante educatore. In definitiva impedisce ai docenti di rendersi consapevoli della necessità di passare dalla didattica per ripetizione ad un metodo educativo di avvicinamento alla cultura e di appropriazione di essa. </a:t>
            </a:r>
          </a:p>
          <a:p>
            <a:endParaRPr lang="it-IT"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cultura è in grado di sanare </a:t>
            </a:r>
            <a:endParaRPr lang="it-IT" dirty="0"/>
          </a:p>
        </p:txBody>
      </p:sp>
      <p:sp>
        <p:nvSpPr>
          <p:cNvPr id="3" name="Segnaposto contenuto 2"/>
          <p:cNvSpPr>
            <a:spLocks noGrp="1"/>
          </p:cNvSpPr>
          <p:nvPr>
            <p:ph sz="quarter" idx="1"/>
          </p:nvPr>
        </p:nvSpPr>
        <p:spPr/>
        <p:txBody>
          <a:bodyPr>
            <a:normAutofit fontScale="92500" lnSpcReduction="10000"/>
          </a:bodyPr>
          <a:lstStyle/>
          <a:p>
            <a:r>
              <a:rPr lang="it-IT" dirty="0" smtClean="0"/>
              <a:t> </a:t>
            </a:r>
            <a:r>
              <a:rPr lang="it-IT" dirty="0" smtClean="0"/>
              <a:t>Tramite </a:t>
            </a:r>
            <a:r>
              <a:rPr lang="it-IT" dirty="0" smtClean="0"/>
              <a:t>la cultura e l’interazione ordinata ad uno scopo, il soggetto umano fa esperienza del </a:t>
            </a:r>
            <a:r>
              <a:rPr lang="it-IT" dirty="0" smtClean="0"/>
              <a:t>reale. </a:t>
            </a:r>
          </a:p>
          <a:p>
            <a:r>
              <a:rPr lang="it-IT" dirty="0" smtClean="0"/>
              <a:t>La </a:t>
            </a:r>
            <a:r>
              <a:rPr lang="it-IT" dirty="0" smtClean="0"/>
              <a:t>realtà oggettiva è </a:t>
            </a:r>
            <a:r>
              <a:rPr lang="it-IT" dirty="0" smtClean="0"/>
              <a:t>accessibile </a:t>
            </a:r>
            <a:r>
              <a:rPr lang="it-IT" dirty="0" smtClean="0"/>
              <a:t>ed anche persuasiva, essa si manifesta al soggetto umano come portatrice di valori convincenti, corrispondenti alla disposizione dell’animo e sostenuti da “buone ragioni” </a:t>
            </a:r>
            <a:r>
              <a:rPr lang="it-IT" dirty="0" smtClean="0"/>
              <a:t>che </a:t>
            </a:r>
            <a:r>
              <a:rPr lang="it-IT" dirty="0" smtClean="0"/>
              <a:t>possono essere scoperte e fatte proprie, oltre che argomentate in modo persuasivo. </a:t>
            </a:r>
            <a:r>
              <a:rPr lang="it-IT" dirty="0" smtClean="0"/>
              <a:t>Questi </a:t>
            </a:r>
            <a:r>
              <a:rPr lang="it-IT" dirty="0" smtClean="0"/>
              <a:t>valori </a:t>
            </a:r>
            <a:r>
              <a:rPr lang="it-IT" dirty="0" smtClean="0"/>
              <a:t>- </a:t>
            </a:r>
            <a:r>
              <a:rPr lang="it-IT" dirty="0" smtClean="0"/>
              <a:t>etici, politici e religiosi - sono le cose che più contano per le persone umane: esse riguardano più da vicino l’esistenza quotidiana e ne costituiscono i riferimenti di fondo. </a:t>
            </a:r>
            <a:endParaRPr lang="it-IT" dirty="0" smtClean="0"/>
          </a:p>
          <a:p>
            <a:r>
              <a:rPr lang="it-IT" dirty="0" smtClean="0"/>
              <a:t>La certezza del reale, la ragionevolezza del bene quando sono esperienze condivise entro una comunità, suscitano la disposizione della persona umana alla vita buona</a:t>
            </a:r>
            <a:r>
              <a:rPr lang="it-IT" dirty="0" smtClean="0"/>
              <a:t>.</a:t>
            </a:r>
            <a:endParaRPr lang="it-IT"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Socrate: la virtù come coscienza viva </a:t>
            </a:r>
            <a:endParaRPr lang="it-IT" dirty="0"/>
          </a:p>
        </p:txBody>
      </p:sp>
      <p:sp>
        <p:nvSpPr>
          <p:cNvPr id="3" name="Segnaposto contenuto 2"/>
          <p:cNvSpPr>
            <a:spLocks noGrp="1"/>
          </p:cNvSpPr>
          <p:nvPr>
            <p:ph sz="quarter" idx="1"/>
          </p:nvPr>
        </p:nvSpPr>
        <p:spPr/>
        <p:txBody>
          <a:bodyPr>
            <a:normAutofit fontScale="92500"/>
          </a:bodyPr>
          <a:lstStyle/>
          <a:p>
            <a:r>
              <a:rPr lang="it-IT" dirty="0" smtClean="0"/>
              <a:t>Già Socrate, chiedendosi se la virtù sia insegnabile, poneva la domanda su chi sia il vero maestro della virtù. Egli mostra che la vera virtù dell'uomo è legata alla conoscenza del bene, perché l'uomo segue in realtà sempre quello che crede bene, pur non sapendo spesso quale sia. La virtù è insegnabile non nel senso che qualcuno la possiede e la insegna ad un altro che non la possiede, ma nel senso che è possibile educare l'uomo ad apprenderla da se stesso, nell'interiorità della propria coscienza. Proponendo la via del conoscere se stessi per giungere al vero bene, Socrate afferma che la vera virtù è legata al sapere inteso come coscienza viva e non mera ripetizione di formule.</a:t>
            </a:r>
          </a:p>
          <a:p>
            <a:endParaRPr lang="it-IT"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Peer</a:t>
            </a:r>
            <a:r>
              <a:rPr lang="it-IT" dirty="0" smtClean="0"/>
              <a:t> </a:t>
            </a:r>
            <a:r>
              <a:rPr lang="it-IT" dirty="0" err="1" smtClean="0"/>
              <a:t>education</a:t>
            </a:r>
            <a:r>
              <a:rPr lang="it-IT" dirty="0" smtClean="0"/>
              <a:t> culturale </a:t>
            </a:r>
            <a:endParaRPr lang="it-IT" dirty="0"/>
          </a:p>
        </p:txBody>
      </p:sp>
      <p:sp>
        <p:nvSpPr>
          <p:cNvPr id="3" name="Segnaposto contenuto 2"/>
          <p:cNvSpPr>
            <a:spLocks noGrp="1"/>
          </p:cNvSpPr>
          <p:nvPr>
            <p:ph sz="quarter" idx="1"/>
          </p:nvPr>
        </p:nvSpPr>
        <p:spPr/>
        <p:txBody>
          <a:bodyPr>
            <a:normAutofit fontScale="92500" lnSpcReduction="10000"/>
          </a:bodyPr>
          <a:lstStyle/>
          <a:p>
            <a:r>
              <a:rPr lang="it-IT" dirty="0" smtClean="0"/>
              <a:t>Qualsiasi intervento educativo nella scuola, per essere efficace e nel contempo credibile, deve svolgersi nella prospettiva della corresponsabilità degli studenti; ciò consente di giungere a convinzioni radicate e di creare una relazionalità positiva tra adulti e giovani.</a:t>
            </a:r>
          </a:p>
          <a:p>
            <a:r>
              <a:rPr lang="it-IT" dirty="0" smtClean="0"/>
              <a:t>Esiste un notevole spazio di risorse potenziali da parte degli studenti, con rilevante influenza anche sugli insegnanti e gli operatori che collaborano con la scuola, rappresentato dalla </a:t>
            </a:r>
            <a:r>
              <a:rPr lang="it-IT" i="1" dirty="0" err="1" smtClean="0"/>
              <a:t>peer</a:t>
            </a:r>
            <a:r>
              <a:rPr lang="it-IT" i="1" dirty="0" smtClean="0"/>
              <a:t> </a:t>
            </a:r>
            <a:r>
              <a:rPr lang="it-IT" i="1" dirty="0" err="1" smtClean="0"/>
              <a:t>education</a:t>
            </a:r>
            <a:r>
              <a:rPr lang="it-IT" dirty="0" smtClean="0"/>
              <a:t> (educazione tra pari o educazione dei </a:t>
            </a:r>
            <a:r>
              <a:rPr lang="it-IT" dirty="0" smtClean="0"/>
              <a:t>pari- PE) </a:t>
            </a:r>
            <a:r>
              <a:rPr lang="it-IT" dirty="0" smtClean="0"/>
              <a:t>ovvero “l’insegnamento o lo scambio di informazioni, valori o comportamenti tra persone simili per età o stato</a:t>
            </a:r>
            <a:r>
              <a:rPr lang="it-IT" dirty="0" smtClean="0"/>
              <a:t>”; </a:t>
            </a:r>
            <a:r>
              <a:rPr lang="it-IT" dirty="0" smtClean="0"/>
              <a:t>si tratta di un metodo educativo che pone in gioco la volontà di apprendere e le virtù dell’amicizia da parte degli studenti.  </a:t>
            </a:r>
          </a:p>
          <a:p>
            <a:endParaRPr lang="it-IT"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tellite">
  <a:themeElements>
    <a:clrScheme name="Satellite">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Satellite">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Satellite">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107</TotalTime>
  <Words>1408</Words>
  <Application>Microsoft Office PowerPoint</Application>
  <PresentationFormat>Presentazione su schermo (4:3)</PresentationFormat>
  <Paragraphs>72</Paragraphs>
  <Slides>15</Slides>
  <Notes>15</Notes>
  <HiddenSlides>0</HiddenSlides>
  <MMClips>0</MMClips>
  <ScaleCrop>false</ScaleCrop>
  <HeadingPairs>
    <vt:vector size="4" baseType="variant">
      <vt:variant>
        <vt:lpstr>Tema</vt:lpstr>
      </vt:variant>
      <vt:variant>
        <vt:i4>1</vt:i4>
      </vt:variant>
      <vt:variant>
        <vt:lpstr>Titoli diapositive</vt:lpstr>
      </vt:variant>
      <vt:variant>
        <vt:i4>15</vt:i4>
      </vt:variant>
    </vt:vector>
  </HeadingPairs>
  <TitlesOfParts>
    <vt:vector size="16" baseType="lpstr">
      <vt:lpstr>Satellite</vt:lpstr>
      <vt:lpstr>Peer education,  per la vita buona dei giovani </vt:lpstr>
      <vt:lpstr>Patologie della modernità </vt:lpstr>
      <vt:lpstr>Le passioni tristi </vt:lpstr>
      <vt:lpstr>La causa dell’incertezza</vt:lpstr>
      <vt:lpstr>Desiderio, ideali, passioni gioiose </vt:lpstr>
      <vt:lpstr>Contro la medicalizzazione del disapprendimento </vt:lpstr>
      <vt:lpstr>La cultura è in grado di sanare </vt:lpstr>
      <vt:lpstr>Socrate: la virtù come coscienza viva </vt:lpstr>
      <vt:lpstr>Peer education culturale </vt:lpstr>
      <vt:lpstr>Carattere preventivo della PE</vt:lpstr>
      <vt:lpstr>Il desiderio di sapere dei giovani </vt:lpstr>
      <vt:lpstr>Parità tra i giovani </vt:lpstr>
      <vt:lpstr>Tipologie di Peer education</vt:lpstr>
      <vt:lpstr>Sensibilizzazione e proposta di pratiche di vita buona </vt:lpstr>
      <vt:lpstr>Elementi di un progetto di Peer education di natura preventiva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Peer education,  per la vita buona dei giovani </dc:title>
  <dc:creator>Dario</dc:creator>
  <cp:lastModifiedBy>Dario</cp:lastModifiedBy>
  <cp:revision>26</cp:revision>
  <dcterms:created xsi:type="dcterms:W3CDTF">2012-10-14T17:38:48Z</dcterms:created>
  <dcterms:modified xsi:type="dcterms:W3CDTF">2012-10-14T19:27:17Z</dcterms:modified>
</cp:coreProperties>
</file>